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8"/>
  </p:notesMasterIdLst>
  <p:handoutMasterIdLst>
    <p:handoutMasterId r:id="rId19"/>
  </p:handoutMasterIdLst>
  <p:sldIdLst>
    <p:sldId id="256" r:id="rId5"/>
    <p:sldId id="289" r:id="rId6"/>
    <p:sldId id="287" r:id="rId7"/>
    <p:sldId id="258" r:id="rId8"/>
    <p:sldId id="260" r:id="rId9"/>
    <p:sldId id="264" r:id="rId10"/>
    <p:sldId id="286" r:id="rId11"/>
    <p:sldId id="278" r:id="rId12"/>
    <p:sldId id="268" r:id="rId13"/>
    <p:sldId id="288" r:id="rId14"/>
    <p:sldId id="280" r:id="rId15"/>
    <p:sldId id="285" r:id="rId16"/>
    <p:sldId id="281" r:id="rId1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2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34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ufmann Egon" userId="fd00fdde-48b8-4f90-bf44-bae323273512" providerId="ADAL" clId="{232050D3-38B1-454F-BA23-A7202E64BE35}"/>
    <pc:docChg chg="custSel modSld">
      <pc:chgData name="Kaufmann Egon" userId="fd00fdde-48b8-4f90-bf44-bae323273512" providerId="ADAL" clId="{232050D3-38B1-454F-BA23-A7202E64BE35}" dt="2026-06-17T17:48:36.114" v="191" actId="1076"/>
      <pc:docMkLst>
        <pc:docMk/>
      </pc:docMkLst>
      <pc:sldChg chg="modSp mod">
        <pc:chgData name="Kaufmann Egon" userId="fd00fdde-48b8-4f90-bf44-bae323273512" providerId="ADAL" clId="{232050D3-38B1-454F-BA23-A7202E64BE35}" dt="2026-06-16T06:57:40.435" v="90" actId="1076"/>
        <pc:sldMkLst>
          <pc:docMk/>
          <pc:sldMk cId="1433776669" sldId="258"/>
        </pc:sldMkLst>
        <pc:spChg chg="mod">
          <ac:chgData name="Kaufmann Egon" userId="fd00fdde-48b8-4f90-bf44-bae323273512" providerId="ADAL" clId="{232050D3-38B1-454F-BA23-A7202E64BE35}" dt="2026-06-16T06:57:36.030" v="89" actId="20577"/>
          <ac:spMkLst>
            <pc:docMk/>
            <pc:sldMk cId="1433776669" sldId="258"/>
            <ac:spMk id="3" creationId="{00000000-0000-0000-0000-000000000000}"/>
          </ac:spMkLst>
        </pc:spChg>
        <pc:graphicFrameChg chg="mod">
          <ac:chgData name="Kaufmann Egon" userId="fd00fdde-48b8-4f90-bf44-bae323273512" providerId="ADAL" clId="{232050D3-38B1-454F-BA23-A7202E64BE35}" dt="2026-06-16T06:57:40.435" v="90" actId="1076"/>
          <ac:graphicFrameMkLst>
            <pc:docMk/>
            <pc:sldMk cId="1433776669" sldId="258"/>
            <ac:graphicFrameMk id="5" creationId="{5B682423-55A4-989C-D17E-187F5D0A63E2}"/>
          </ac:graphicFrameMkLst>
        </pc:graphicFrameChg>
      </pc:sldChg>
      <pc:sldChg chg="modSp mod">
        <pc:chgData name="Kaufmann Egon" userId="fd00fdde-48b8-4f90-bf44-bae323273512" providerId="ADAL" clId="{232050D3-38B1-454F-BA23-A7202E64BE35}" dt="2026-06-17T17:48:36.114" v="191" actId="1076"/>
        <pc:sldMkLst>
          <pc:docMk/>
          <pc:sldMk cId="3045824318" sldId="260"/>
        </pc:sldMkLst>
        <pc:spChg chg="mod">
          <ac:chgData name="Kaufmann Egon" userId="fd00fdde-48b8-4f90-bf44-bae323273512" providerId="ADAL" clId="{232050D3-38B1-454F-BA23-A7202E64BE35}" dt="2026-06-17T17:47:58.569" v="188" actId="14100"/>
          <ac:spMkLst>
            <pc:docMk/>
            <pc:sldMk cId="3045824318" sldId="260"/>
            <ac:spMk id="2" creationId="{00000000-0000-0000-0000-000000000000}"/>
          </ac:spMkLst>
        </pc:spChg>
        <pc:spChg chg="mod">
          <ac:chgData name="Kaufmann Egon" userId="fd00fdde-48b8-4f90-bf44-bae323273512" providerId="ADAL" clId="{232050D3-38B1-454F-BA23-A7202E64BE35}" dt="2026-06-17T17:48:36.114" v="191" actId="1076"/>
          <ac:spMkLst>
            <pc:docMk/>
            <pc:sldMk cId="3045824318" sldId="260"/>
            <ac:spMk id="3" creationId="{00000000-0000-0000-0000-000000000000}"/>
          </ac:spMkLst>
        </pc:spChg>
      </pc:sldChg>
      <pc:sldChg chg="addSp delSp modSp mod">
        <pc:chgData name="Kaufmann Egon" userId="fd00fdde-48b8-4f90-bf44-bae323273512" providerId="ADAL" clId="{232050D3-38B1-454F-BA23-A7202E64BE35}" dt="2026-06-16T06:56:31.057" v="5" actId="6549"/>
        <pc:sldMkLst>
          <pc:docMk/>
          <pc:sldMk cId="2064262558" sldId="286"/>
        </pc:sldMkLst>
        <pc:spChg chg="mod">
          <ac:chgData name="Kaufmann Egon" userId="fd00fdde-48b8-4f90-bf44-bae323273512" providerId="ADAL" clId="{232050D3-38B1-454F-BA23-A7202E64BE35}" dt="2026-06-16T06:56:31.057" v="5" actId="6549"/>
          <ac:spMkLst>
            <pc:docMk/>
            <pc:sldMk cId="2064262558" sldId="286"/>
            <ac:spMk id="8" creationId="{1ACE1DC8-98BD-4D91-9484-0BFCDA969BD8}"/>
          </ac:spMkLst>
        </pc:spChg>
        <pc:picChg chg="del">
          <ac:chgData name="Kaufmann Egon" userId="fd00fdde-48b8-4f90-bf44-bae323273512" providerId="ADAL" clId="{232050D3-38B1-454F-BA23-A7202E64BE35}" dt="2026-06-16T06:56:12.245" v="1" actId="478"/>
          <ac:picMkLst>
            <pc:docMk/>
            <pc:sldMk cId="2064262558" sldId="286"/>
            <ac:picMk id="4" creationId="{2DD3BFB3-FD5C-4AC4-BFD4-23D9A1D0CBE2}"/>
          </ac:picMkLst>
        </pc:picChg>
        <pc:picChg chg="add mod">
          <ac:chgData name="Kaufmann Egon" userId="fd00fdde-48b8-4f90-bf44-bae323273512" providerId="ADAL" clId="{232050D3-38B1-454F-BA23-A7202E64BE35}" dt="2026-06-16T06:56:18.850" v="3" actId="1076"/>
          <ac:picMkLst>
            <pc:docMk/>
            <pc:sldMk cId="2064262558" sldId="286"/>
            <ac:picMk id="5" creationId="{7110DBCC-FA99-46C1-8A0A-32F9C45B56FA}"/>
          </ac:picMkLst>
        </pc:picChg>
      </pc:sldChg>
    </pc:docChg>
  </pc:docChgLst>
  <pc:docChgLst>
    <pc:chgData name="Kaufmann Egon" userId="fd00fdde-48b8-4f90-bf44-bae323273512" providerId="ADAL" clId="{146F6059-B795-4B34-B4EB-4EBFD855DD9E}"/>
    <pc:docChg chg="modSld">
      <pc:chgData name="Kaufmann Egon" userId="fd00fdde-48b8-4f90-bf44-bae323273512" providerId="ADAL" clId="{146F6059-B795-4B34-B4EB-4EBFD855DD9E}" dt="2026-06-08T14:29:20.573" v="0" actId="1076"/>
      <pc:docMkLst>
        <pc:docMk/>
      </pc:docMkLst>
      <pc:sldChg chg="modSp mod">
        <pc:chgData name="Kaufmann Egon" userId="fd00fdde-48b8-4f90-bf44-bae323273512" providerId="ADAL" clId="{146F6059-B795-4B34-B4EB-4EBFD855DD9E}" dt="2026-06-08T14:29:20.573" v="0" actId="1076"/>
        <pc:sldMkLst>
          <pc:docMk/>
          <pc:sldMk cId="3822290520" sldId="268"/>
        </pc:sldMkLst>
        <pc:spChg chg="mod">
          <ac:chgData name="Kaufmann Egon" userId="fd00fdde-48b8-4f90-bf44-bae323273512" providerId="ADAL" clId="{146F6059-B795-4B34-B4EB-4EBFD855DD9E}" dt="2026-06-08T14:29:20.573" v="0" actId="1076"/>
          <ac:spMkLst>
            <pc:docMk/>
            <pc:sldMk cId="3822290520" sldId="268"/>
            <ac:spMk id="6" creationId="{D98BD4AB-4CC1-5B61-98AA-2AF3B75238C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8056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de-DE" smtClean="0"/>
              <a:t>17.06.2026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8055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2" y="9428584"/>
            <a:ext cx="2945660" cy="498055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8056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de-DE" smtClean="0"/>
              <a:t>17.06.2026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5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60" cy="498055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075"/>
            <a:fld id="{935E2820-AFE1-45FA-949E-17BDB534E1DC}" type="slidenum">
              <a:rPr lang="de-DE">
                <a:latin typeface="Euphemia"/>
              </a:rPr>
              <a:pPr defTabSz="921075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de-DE" smtClean="0"/>
              <a:t>17.06.2026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24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de-DE" smtClean="0"/>
              <a:t>17.06.2026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189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de-DE" smtClean="0"/>
              <a:t>17.06.2026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723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de-DE" smtClean="0"/>
              <a:t>17.06.2026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405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de-DE" smtClean="0"/>
              <a:t>17.06.2026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531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de-DE" smtClean="0"/>
              <a:t>17.06.2026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639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de-DE" smtClean="0"/>
              <a:t>17.06.2026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296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de-DE" smtClean="0"/>
              <a:t>17.06.2026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023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de-DE" smtClean="0"/>
              <a:t>17.06.2026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305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de-DE" smtClean="0"/>
              <a:t>17.06.2026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175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de-DE" smtClean="0"/>
              <a:t>17.06.2026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456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de-DE" smtClean="0"/>
              <a:t>17.06.2026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170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de-DE" smtClean="0"/>
              <a:t>17.06.2026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048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de-DE" smtClean="0"/>
              <a:t>17.06.2026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310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de-DE" smtClean="0"/>
              <a:t>17.06.2026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73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de-DE" smtClean="0"/>
              <a:t>17.06.2026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808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de-DE" smtClean="0"/>
              <a:t>17.06.2026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212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rgbClr val="7030A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D3B9702-7FBF-4720-8670-571C5E7EEDDE}" type="datetime1">
              <a:rPr lang="de-DE" smtClean="0"/>
              <a:t>17.06.2026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FDBFFB2-86D9-4B8F-A59A-553A60B94BB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78930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1128584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de-DE" sz="6600" b="0" i="0" dirty="0">
                <a:latin typeface="Euphemia"/>
              </a:rPr>
              <a:t>Infoabend</a:t>
            </a:r>
            <a:endParaRPr lang="de-DE" dirty="0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D1BD970B-34FB-4CE7-80FF-1EA15737B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213" y="4274408"/>
            <a:ext cx="6400800" cy="1947333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Ein erstes Kennenlernen!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Schön dass du/ihr euch Zeit nehmt!</a:t>
            </a:r>
          </a:p>
        </p:txBody>
      </p:sp>
      <p:pic>
        <p:nvPicPr>
          <p:cNvPr id="2050" name="Picture 2" descr="LOGO">
            <a:extLst>
              <a:ext uri="{FF2B5EF4-FFF2-40B4-BE49-F238E27FC236}">
                <a16:creationId xmlns:a16="http://schemas.microsoft.com/office/drawing/2014/main" id="{4057A795-B75C-4089-BD0B-708524AB0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677" y="117446"/>
            <a:ext cx="2079624" cy="98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E2DEFD2-EFBD-499A-9157-232F66FE1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0251" y="1344772"/>
            <a:ext cx="2101050" cy="105471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9316105-BFD8-4C73-A1C5-511030063D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199" y="1537529"/>
            <a:ext cx="4666594" cy="251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ABEAA4-806D-49A4-8D8B-60494F247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33446"/>
            <a:ext cx="8534400" cy="1507067"/>
          </a:xfrm>
        </p:spPr>
        <p:txBody>
          <a:bodyPr/>
          <a:lstStyle/>
          <a:p>
            <a:r>
              <a:rPr lang="de-DE" dirty="0"/>
              <a:t>Schulische Tagesbetreuung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C0FC91-53B5-4BA4-8DAA-74AF63927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640513"/>
            <a:ext cx="8534400" cy="3615267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Was ist damit eigentlich gemeint?</a:t>
            </a:r>
          </a:p>
          <a:p>
            <a:r>
              <a:rPr lang="de-DE" dirty="0">
                <a:solidFill>
                  <a:schemeClr val="tx1"/>
                </a:solidFill>
              </a:rPr>
              <a:t>Wie läuft eine Betreuung ab </a:t>
            </a:r>
          </a:p>
          <a:p>
            <a:r>
              <a:rPr lang="de-DE" dirty="0">
                <a:solidFill>
                  <a:schemeClr val="tx1"/>
                </a:solidFill>
              </a:rPr>
              <a:t>Wie teuer ist die Tagesbetreuung?</a:t>
            </a:r>
          </a:p>
          <a:p>
            <a:r>
              <a:rPr lang="de-DE" dirty="0">
                <a:solidFill>
                  <a:schemeClr val="tx1"/>
                </a:solidFill>
              </a:rPr>
              <a:t>Warum gibt es diese in Stanz noch nicht?</a:t>
            </a:r>
          </a:p>
          <a:p>
            <a:r>
              <a:rPr lang="de-DE" dirty="0">
                <a:solidFill>
                  <a:schemeClr val="tx1"/>
                </a:solidFill>
              </a:rPr>
              <a:t>Anmeldung und Kosten</a:t>
            </a:r>
          </a:p>
        </p:txBody>
      </p:sp>
    </p:spTree>
    <p:extLst>
      <p:ext uri="{BB962C8B-B14F-4D97-AF65-F5344CB8AC3E}">
        <p14:creationId xmlns:p14="http://schemas.microsoft.com/office/powerpoint/2010/main" val="306072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7BEA54-C8A4-4C8E-A0E8-3AC90F105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510" y="5030488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rgbClr val="7030A0"/>
                </a:solidFill>
              </a:rPr>
              <a:t>Informationsplattform</a:t>
            </a:r>
            <a:br>
              <a:rPr lang="de-DE" dirty="0">
                <a:solidFill>
                  <a:srgbClr val="7030A0"/>
                </a:solidFill>
              </a:rPr>
            </a:br>
            <a:r>
              <a:rPr lang="de-DE" dirty="0">
                <a:solidFill>
                  <a:srgbClr val="7030A0"/>
                </a:solidFill>
              </a:rPr>
              <a:t>Wichtige Info, Newseinträge und Termine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6A2FD4B-231A-6F2E-9A21-845A72463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235" y="0"/>
            <a:ext cx="7306287" cy="685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F8D782E9-0846-4EE0-88A5-F61E7440F829}"/>
              </a:ext>
            </a:extLst>
          </p:cNvPr>
          <p:cNvSpPr/>
          <p:nvPr/>
        </p:nvSpPr>
        <p:spPr>
          <a:xfrm rot="19287238">
            <a:off x="2158078" y="3458778"/>
            <a:ext cx="6710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www.vs-stanz.tsn.at</a:t>
            </a:r>
          </a:p>
        </p:txBody>
      </p:sp>
    </p:spTree>
    <p:extLst>
      <p:ext uri="{BB962C8B-B14F-4D97-AF65-F5344CB8AC3E}">
        <p14:creationId xmlns:p14="http://schemas.microsoft.com/office/powerpoint/2010/main" val="219281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7C6E96-8050-4566-B03B-0CDC06A83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728" y="876030"/>
            <a:ext cx="8534400" cy="1507067"/>
          </a:xfrm>
        </p:spPr>
        <p:txBody>
          <a:bodyPr/>
          <a:lstStyle/>
          <a:p>
            <a:r>
              <a:rPr lang="de-DE" dirty="0"/>
              <a:t>ELTERNVERTRETER+INNEN </a:t>
            </a:r>
            <a:br>
              <a:rPr lang="de-DE" dirty="0"/>
            </a:br>
            <a:r>
              <a:rPr lang="de-DE" dirty="0"/>
              <a:t>Wahl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C57B65-ECEA-4860-BE8E-F470E8B29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728" y="1621366"/>
            <a:ext cx="8534400" cy="3615267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Unterschied – Klassenforum</a:t>
            </a:r>
          </a:p>
          <a:p>
            <a:r>
              <a:rPr lang="de-DE" dirty="0">
                <a:solidFill>
                  <a:schemeClr val="tx1"/>
                </a:solidFill>
              </a:rPr>
              <a:t>Schulforum</a:t>
            </a:r>
          </a:p>
          <a:p>
            <a:r>
              <a:rPr lang="de-DE" dirty="0">
                <a:solidFill>
                  <a:schemeClr val="tx1"/>
                </a:solidFill>
              </a:rPr>
              <a:t>Aufgaben kurz umreißen</a:t>
            </a:r>
          </a:p>
        </p:txBody>
      </p:sp>
    </p:spTree>
    <p:extLst>
      <p:ext uri="{BB962C8B-B14F-4D97-AF65-F5344CB8AC3E}">
        <p14:creationId xmlns:p14="http://schemas.microsoft.com/office/powerpoint/2010/main" val="9251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7BEA54-C8A4-4C8E-A0E8-3AC90F105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02" y="4378385"/>
            <a:ext cx="9238446" cy="2593143"/>
          </a:xfrm>
        </p:spPr>
        <p:txBody>
          <a:bodyPr>
            <a:noAutofit/>
          </a:bodyPr>
          <a:lstStyle/>
          <a:p>
            <a:r>
              <a:rPr lang="de-DE" sz="4400"/>
              <a:t>Kommunikationsplattformen</a:t>
            </a:r>
            <a:br>
              <a:rPr lang="de-DE" sz="4400"/>
            </a:br>
            <a:r>
              <a:rPr lang="de-DE" sz="4400"/>
              <a:t>Handynummer Schule (Egon)</a:t>
            </a:r>
            <a:br>
              <a:rPr lang="de-DE" sz="4400"/>
            </a:br>
            <a:r>
              <a:rPr lang="de-DE" sz="4400"/>
              <a:t>0676 – 84 69 09 308</a:t>
            </a:r>
            <a:br>
              <a:rPr lang="de-DE" sz="4400"/>
            </a:br>
            <a:br>
              <a:rPr lang="de-DE" sz="4400"/>
            </a:br>
            <a:endParaRPr lang="de-DE" sz="44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8D782E9-0846-4EE0-88A5-F61E7440F829}"/>
              </a:ext>
            </a:extLst>
          </p:cNvPr>
          <p:cNvSpPr/>
          <p:nvPr/>
        </p:nvSpPr>
        <p:spPr>
          <a:xfrm>
            <a:off x="7821802" y="2031670"/>
            <a:ext cx="129025" cy="6229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de-DE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EA490FA-278C-4D44-ACDD-52E8B2624AC4}"/>
              </a:ext>
            </a:extLst>
          </p:cNvPr>
          <p:cNvSpPr/>
          <p:nvPr/>
        </p:nvSpPr>
        <p:spPr>
          <a:xfrm rot="2198825">
            <a:off x="7003263" y="1710422"/>
            <a:ext cx="4864571" cy="1754326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6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…ab jetzt schon möglich, wenn gewünscht</a:t>
            </a:r>
            <a:endParaRPr lang="de-DE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Grafik 6" descr="Signal für Android: Unterstützung für SMS wird bald eingestellt">
            <a:extLst>
              <a:ext uri="{FF2B5EF4-FFF2-40B4-BE49-F238E27FC236}">
                <a16:creationId xmlns:a16="http://schemas.microsoft.com/office/drawing/2014/main" id="{6FE90912-2B84-D651-C64E-68F4759F9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97" y="674963"/>
            <a:ext cx="5951452" cy="257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2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197A3CD-896F-A983-FAE5-208E182CD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843" y="951748"/>
            <a:ext cx="5338313" cy="5338313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485E2E19-FF9D-F6EA-26E5-A62DD07EB850}"/>
              </a:ext>
            </a:extLst>
          </p:cNvPr>
          <p:cNvSpPr/>
          <p:nvPr/>
        </p:nvSpPr>
        <p:spPr>
          <a:xfrm rot="16200000">
            <a:off x="-2856391" y="2856391"/>
            <a:ext cx="65437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Umfrage zum Einstieg</a:t>
            </a:r>
          </a:p>
        </p:txBody>
      </p:sp>
    </p:spTree>
    <p:extLst>
      <p:ext uri="{BB962C8B-B14F-4D97-AF65-F5344CB8AC3E}">
        <p14:creationId xmlns:p14="http://schemas.microsoft.com/office/powerpoint/2010/main" val="92480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D062AC9-7694-DDBE-19DD-D22623CDC5A1}"/>
              </a:ext>
            </a:extLst>
          </p:cNvPr>
          <p:cNvSpPr/>
          <p:nvPr/>
        </p:nvSpPr>
        <p:spPr>
          <a:xfrm>
            <a:off x="1677311" y="0"/>
            <a:ext cx="87206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Foto vom Kennenlerntag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2DB20CF7-D7EA-4C50-966A-CB167BA005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845419"/>
              </p:ext>
            </p:extLst>
          </p:nvPr>
        </p:nvGraphicFramePr>
        <p:xfrm>
          <a:off x="4412845" y="4058574"/>
          <a:ext cx="3311717" cy="1493139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138192">
                  <a:extLst>
                    <a:ext uri="{9D8B030D-6E8A-4147-A177-3AD203B41FA5}">
                      <a16:colId xmlns:a16="http://schemas.microsoft.com/office/drawing/2014/main" val="2960258554"/>
                    </a:ext>
                  </a:extLst>
                </a:gridCol>
                <a:gridCol w="2173525">
                  <a:extLst>
                    <a:ext uri="{9D8B030D-6E8A-4147-A177-3AD203B41FA5}">
                      <a16:colId xmlns:a16="http://schemas.microsoft.com/office/drawing/2014/main" val="3633685358"/>
                    </a:ext>
                  </a:extLst>
                </a:gridCol>
              </a:tblGrid>
              <a:tr h="497713"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1" i="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Mona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1" i="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Sailer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31102201"/>
                  </a:ext>
                </a:extLst>
              </a:tr>
              <a:tr h="497713"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1" i="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Manuel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1" i="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Schimpfössl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21995177"/>
                  </a:ext>
                </a:extLst>
              </a:tr>
              <a:tr h="497713"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1" i="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Filip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1" i="0" u="none" strike="noStrike" dirty="0" err="1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Halecký</a:t>
                      </a:r>
                      <a:endParaRPr lang="de-DE" sz="2400" b="1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63319897"/>
                  </a:ext>
                </a:extLst>
              </a:tr>
            </a:tbl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CBAB80BE-15B8-9E9E-3A08-0D5E52BB55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20" y="3705136"/>
            <a:ext cx="3311716" cy="248440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52C976E-DA17-4633-84AB-522A4278EC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530" y="944592"/>
            <a:ext cx="3311716" cy="248440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DA84FC7-F414-7ED8-2D6F-67EE56394B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20" y="944592"/>
            <a:ext cx="3311716" cy="248440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942EDCD-C4FF-FCC3-7473-2F45283673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740" y="944592"/>
            <a:ext cx="3311716" cy="248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6246" y="193627"/>
            <a:ext cx="10126888" cy="1507067"/>
          </a:xfrm>
        </p:spPr>
        <p:txBody>
          <a:bodyPr/>
          <a:lstStyle/>
          <a:p>
            <a:r>
              <a:rPr lang="de-AT" dirty="0"/>
              <a:t>Unsere Schule im Schuljahr 2026/27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0230" y="1477927"/>
            <a:ext cx="8534400" cy="4980746"/>
          </a:xfrm>
        </p:spPr>
        <p:txBody>
          <a:bodyPr>
            <a:normAutofit/>
          </a:bodyPr>
          <a:lstStyle/>
          <a:p>
            <a:r>
              <a:rPr lang="de-AT" dirty="0">
                <a:solidFill>
                  <a:schemeClr val="tx1"/>
                </a:solidFill>
              </a:rPr>
              <a:t>Die VS Stanz wird im kommenden Schuljahr wieder als zweiklassige Volksschule geführt. (Erklärung)</a:t>
            </a:r>
            <a:br>
              <a:rPr lang="de-AT" dirty="0">
                <a:solidFill>
                  <a:schemeClr val="tx1"/>
                </a:solidFill>
              </a:rPr>
            </a:br>
            <a:r>
              <a:rPr lang="de-AT" dirty="0">
                <a:solidFill>
                  <a:schemeClr val="tx1"/>
                </a:solidFill>
              </a:rPr>
              <a:t>Insgesamt 27Kinder</a:t>
            </a:r>
          </a:p>
          <a:p>
            <a:pPr marL="0" indent="0">
              <a:buNone/>
            </a:pPr>
            <a:r>
              <a:rPr lang="de-AT" dirty="0">
                <a:solidFill>
                  <a:schemeClr val="tx1"/>
                </a:solidFill>
              </a:rPr>
              <a:t>Klassenlehrerin: Silvia Schweisgut-Wolf</a:t>
            </a:r>
            <a:br>
              <a:rPr lang="de-AT" dirty="0">
                <a:solidFill>
                  <a:schemeClr val="tx1"/>
                </a:solidFill>
              </a:rPr>
            </a:br>
            <a:br>
              <a:rPr lang="de-AT" dirty="0">
                <a:solidFill>
                  <a:schemeClr val="tx1"/>
                </a:solidFill>
              </a:rPr>
            </a:br>
            <a:r>
              <a:rPr lang="de-AT" dirty="0">
                <a:solidFill>
                  <a:schemeClr val="tx1"/>
                </a:solidFill>
              </a:rPr>
              <a:t>weitere Lehrpersonen: </a:t>
            </a:r>
            <a:br>
              <a:rPr lang="de-AT" dirty="0">
                <a:solidFill>
                  <a:schemeClr val="tx1"/>
                </a:solidFill>
              </a:rPr>
            </a:br>
            <a:r>
              <a:rPr lang="de-AT" dirty="0">
                <a:solidFill>
                  <a:schemeClr val="tx1"/>
                </a:solidFill>
              </a:rPr>
              <a:t>Martina Schnitzler, Theresa Venier, Christiane Weiskopf</a:t>
            </a:r>
            <a:br>
              <a:rPr lang="de-AT" dirty="0">
                <a:solidFill>
                  <a:schemeClr val="tx1"/>
                </a:solidFill>
              </a:rPr>
            </a:br>
            <a:endParaRPr lang="de-AT" dirty="0">
              <a:solidFill>
                <a:schemeClr val="tx1"/>
              </a:solidFill>
            </a:endParaRPr>
          </a:p>
          <a:p>
            <a:endParaRPr lang="de-AT" dirty="0"/>
          </a:p>
          <a:p>
            <a:endParaRPr lang="de-AT" dirty="0"/>
          </a:p>
          <a:p>
            <a:pPr marL="0" indent="0">
              <a:buNone/>
            </a:pPr>
            <a:br>
              <a:rPr lang="de-AT" dirty="0"/>
            </a:br>
            <a:br>
              <a:rPr lang="de-AT" dirty="0"/>
            </a:br>
            <a:br>
              <a:rPr lang="de-AT" dirty="0"/>
            </a:br>
            <a:endParaRPr lang="de-AT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5B682423-55A4-989C-D17E-187F5D0A6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775933"/>
              </p:ext>
            </p:extLst>
          </p:nvPr>
        </p:nvGraphicFramePr>
        <p:xfrm>
          <a:off x="993430" y="4260130"/>
          <a:ext cx="8128000" cy="17526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99346489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264046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1. Klasse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2. Klasse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81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1. und 2. Stufe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3. und 4. Stufe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906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de-AT" dirty="0"/>
                        <a:t>Stufe – 3 Kinder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de-AT" dirty="0"/>
                        <a:t>Stufe – 8 Kinder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8 Kinder – 3. Stufe</a:t>
                      </a:r>
                      <a:br>
                        <a:rPr lang="de-AT" dirty="0"/>
                      </a:br>
                      <a:r>
                        <a:rPr lang="de-AT" dirty="0"/>
                        <a:t>8 Kinder – 4. Stufe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125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Silvia Schweisgut-Wolf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Martina Schnitzler</a:t>
                      </a:r>
                      <a:endParaRPr lang="de-A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396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377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446" y="251071"/>
            <a:ext cx="11870422" cy="1507067"/>
          </a:xfrm>
        </p:spPr>
        <p:txBody>
          <a:bodyPr/>
          <a:lstStyle/>
          <a:p>
            <a:r>
              <a:rPr lang="de-AT" dirty="0"/>
              <a:t>Wichtige Infos für die </a:t>
            </a:r>
            <a:br>
              <a:rPr lang="de-AT" dirty="0"/>
            </a:br>
            <a:r>
              <a:rPr lang="de-AT" dirty="0"/>
              <a:t>1. Schulwoche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672081"/>
            <a:ext cx="9372600" cy="3211834"/>
          </a:xfrm>
        </p:spPr>
        <p:txBody>
          <a:bodyPr>
            <a:noAutofit/>
          </a:bodyPr>
          <a:lstStyle/>
          <a:p>
            <a:endParaRPr lang="de-AT" sz="2400" dirty="0"/>
          </a:p>
          <a:p>
            <a:endParaRPr lang="de-AT" sz="2400" dirty="0">
              <a:solidFill>
                <a:srgbClr val="7030A0"/>
              </a:solidFill>
            </a:endParaRPr>
          </a:p>
          <a:p>
            <a:endParaRPr lang="de-AT" sz="2400" b="1" dirty="0"/>
          </a:p>
          <a:p>
            <a:r>
              <a:rPr lang="de-AT" sz="2400" b="1" dirty="0">
                <a:solidFill>
                  <a:schemeClr val="tx1"/>
                </a:solidFill>
              </a:rPr>
              <a:t>Schuljahr 2026/27</a:t>
            </a:r>
            <a:br>
              <a:rPr lang="de-AT" sz="2400" dirty="0">
                <a:solidFill>
                  <a:schemeClr val="tx1"/>
                </a:solidFill>
              </a:rPr>
            </a:br>
            <a:r>
              <a:rPr lang="de-AT" sz="2400" dirty="0">
                <a:solidFill>
                  <a:schemeClr val="tx1"/>
                </a:solidFill>
              </a:rPr>
              <a:t>Schulbeginn – Montag, 14. September, 7:45 Uhr</a:t>
            </a:r>
            <a:br>
              <a:rPr lang="de-AT" sz="2400" dirty="0">
                <a:solidFill>
                  <a:schemeClr val="tx1"/>
                </a:solidFill>
              </a:rPr>
            </a:br>
            <a:r>
              <a:rPr lang="de-AT" sz="2400" dirty="0">
                <a:solidFill>
                  <a:schemeClr val="tx1"/>
                </a:solidFill>
              </a:rPr>
              <a:t>Unterrichtsende 11:30 Uhr</a:t>
            </a:r>
          </a:p>
          <a:p>
            <a:r>
              <a:rPr lang="de-AT" sz="2400" dirty="0">
                <a:solidFill>
                  <a:schemeClr val="tx1"/>
                </a:solidFill>
              </a:rPr>
              <a:t>Dienstag, 15. September 11:30 Uhr</a:t>
            </a:r>
          </a:p>
          <a:p>
            <a:r>
              <a:rPr lang="de-AT" sz="2400" dirty="0">
                <a:solidFill>
                  <a:schemeClr val="tx1"/>
                </a:solidFill>
              </a:rPr>
              <a:t>Ab Mittwoch, 16. September nach Stundenplan</a:t>
            </a:r>
          </a:p>
          <a:p>
            <a:r>
              <a:rPr lang="de-AT" sz="2400" dirty="0">
                <a:solidFill>
                  <a:schemeClr val="tx1"/>
                </a:solidFill>
              </a:rPr>
              <a:t>Eventuell wird auch schon der Herbstwandertag in der ersten Woche abgehalten</a:t>
            </a:r>
          </a:p>
          <a:p>
            <a:r>
              <a:rPr lang="de-AT" sz="2400" dirty="0">
                <a:solidFill>
                  <a:schemeClr val="tx1"/>
                </a:solidFill>
              </a:rPr>
              <a:t>Kinder können sehr gerne am ersten Tag in der Früh begleitet werden</a:t>
            </a:r>
          </a:p>
          <a:p>
            <a:r>
              <a:rPr lang="de-AT" sz="2400" dirty="0">
                <a:solidFill>
                  <a:schemeClr val="tx1"/>
                </a:solidFill>
              </a:rPr>
              <a:t>Eröffnungswortgottesdienst ist noch offen – wird über die Webseite bekannt gegeben.</a:t>
            </a:r>
          </a:p>
        </p:txBody>
      </p:sp>
    </p:spTree>
    <p:extLst>
      <p:ext uri="{BB962C8B-B14F-4D97-AF65-F5344CB8AC3E}">
        <p14:creationId xmlns:p14="http://schemas.microsoft.com/office/powerpoint/2010/main" val="304582431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traight Connector 63">
            <a:extLst>
              <a:ext uri="{FF2B5EF4-FFF2-40B4-BE49-F238E27FC236}">
                <a16:creationId xmlns:a16="http://schemas.microsoft.com/office/drawing/2014/main" id="{F94D49AA-9F37-44B9-96E0-04EDD3198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5">
            <a:extLst>
              <a:ext uri="{FF2B5EF4-FFF2-40B4-BE49-F238E27FC236}">
                <a16:creationId xmlns:a16="http://schemas.microsoft.com/office/drawing/2014/main" id="{3C040A25-E89D-4C07-8F3A-4488FDC80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7">
            <a:extLst>
              <a:ext uri="{FF2B5EF4-FFF2-40B4-BE49-F238E27FC236}">
                <a16:creationId xmlns:a16="http://schemas.microsoft.com/office/drawing/2014/main" id="{CAFBD161-57CB-4CF9-B3BD-FE3C2B699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69">
            <a:extLst>
              <a:ext uri="{FF2B5EF4-FFF2-40B4-BE49-F238E27FC236}">
                <a16:creationId xmlns:a16="http://schemas.microsoft.com/office/drawing/2014/main" id="{B76076F8-5E8C-402A-A299-C0F6ED7E5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71">
            <a:extLst>
              <a:ext uri="{FF2B5EF4-FFF2-40B4-BE49-F238E27FC236}">
                <a16:creationId xmlns:a16="http://schemas.microsoft.com/office/drawing/2014/main" id="{F5EB3E53-5C09-47B5-AFA2-9195087E0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89" name="Rectangle 73">
            <a:extLst>
              <a:ext uri="{FF2B5EF4-FFF2-40B4-BE49-F238E27FC236}">
                <a16:creationId xmlns:a16="http://schemas.microsoft.com/office/drawing/2014/main" id="{8122EBFF-C2BD-4A58-984E-452493EDA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 err="1"/>
              <a:t>Stunden</a:t>
            </a:r>
            <a:r>
              <a:rPr lang="en-US" sz="3400" dirty="0"/>
              <a:t> – </a:t>
            </a:r>
            <a:r>
              <a:rPr lang="en-US" sz="3400" dirty="0" err="1"/>
              <a:t>Anzahl</a:t>
            </a:r>
            <a:r>
              <a:rPr lang="en-US" sz="3400" dirty="0"/>
              <a:t>/</a:t>
            </a:r>
            <a:r>
              <a:rPr lang="en-US" sz="3400" dirty="0" err="1"/>
              <a:t>Woche</a:t>
            </a:r>
            <a:endParaRPr lang="en-US" sz="3400" dirty="0"/>
          </a:p>
        </p:txBody>
      </p:sp>
      <p:sp>
        <p:nvSpPr>
          <p:cNvPr id="90" name="Snip Diagonal Corner Rectangle 6">
            <a:extLst>
              <a:ext uri="{FF2B5EF4-FFF2-40B4-BE49-F238E27FC236}">
                <a16:creationId xmlns:a16="http://schemas.microsoft.com/office/drawing/2014/main" id="{197F1B16-5747-47B5-B3FF-6691B1BEF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418778" cy="5286838"/>
          </a:xfrm>
          <a:prstGeom prst="snip2DiagRect">
            <a:avLst>
              <a:gd name="adj1" fmla="val 10973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12AA79C-6292-2C1A-237F-2837562E3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17" y="828675"/>
            <a:ext cx="5767973" cy="49053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 w="127000"/>
          </a:sp3d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39AF2E38-17AB-4826-85E9-A8F727F67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420580A-9A34-4EA1-B3AE-543720D126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2012754-5EEE-4A79-BB60-5F4581E6E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FE4574A-4294-4A29-BB7F-E64584CEDF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14B178FB-D872-4445-9A9D-88A66E07F9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F37C0FB-AFA7-4F60-BA74-FAC5714BC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51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1CE69C-00DB-47BC-A666-201A52661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596418" y="563537"/>
            <a:ext cx="8534400" cy="1507067"/>
          </a:xfrm>
        </p:spPr>
        <p:txBody>
          <a:bodyPr>
            <a:normAutofit/>
          </a:bodyPr>
          <a:lstStyle/>
          <a:p>
            <a:r>
              <a:rPr lang="de-DE" sz="2400" dirty="0">
                <a:solidFill>
                  <a:srgbClr val="7030A0"/>
                </a:solidFill>
              </a:rPr>
              <a:t>Stundenplan (mit Vorbehalt)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ACE1DC8-98BD-4D91-9484-0BFCDA969BD8}"/>
              </a:ext>
            </a:extLst>
          </p:cNvPr>
          <p:cNvSpPr/>
          <p:nvPr/>
        </p:nvSpPr>
        <p:spPr>
          <a:xfrm>
            <a:off x="2057091" y="237126"/>
            <a:ext cx="80778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Stundenplan der 1. Stufe.</a:t>
            </a:r>
            <a:br>
              <a:rPr lang="de-DE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br>
              <a:rPr lang="de-DE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de-DE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Achtung: Am Dienstag starten wir um 7:30 Uhr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110DBCC-FA99-46C1-8A0A-32F9C45B5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644" y="2500563"/>
            <a:ext cx="7812629" cy="317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6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F9DF24-0EA1-424A-84FD-1AEE82A49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84" y="540483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de-DE" dirty="0"/>
              <a:t>Schulstart - so kann er gelingen</a:t>
            </a:r>
            <a:br>
              <a:rPr lang="de-DE" dirty="0"/>
            </a:br>
            <a:r>
              <a:rPr lang="de-DE" dirty="0"/>
              <a:t>Mithilfe der Eltern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AB7926-6C61-4A4E-945D-C37EBD974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784" y="1855282"/>
            <a:ext cx="8534400" cy="3615267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Kinder lernen die Lehrpersonen möglichst schon vor dem Schulbeginn kennen – Schnuppervormittage waren sehr nett</a:t>
            </a:r>
          </a:p>
          <a:p>
            <a:r>
              <a:rPr lang="de-DE" dirty="0">
                <a:solidFill>
                  <a:schemeClr val="tx1"/>
                </a:solidFill>
              </a:rPr>
              <a:t>Schulleiter besucht die Kinder regelmäßig im KG </a:t>
            </a:r>
          </a:p>
          <a:p>
            <a:r>
              <a:rPr lang="de-DE" dirty="0">
                <a:solidFill>
                  <a:schemeClr val="tx1"/>
                </a:solidFill>
              </a:rPr>
              <a:t>Eltern sprechen zuhause positiv über die Schule und das Lernen. Sie drohen nicht damit „Warte nur, ……“</a:t>
            </a:r>
          </a:p>
          <a:p>
            <a:r>
              <a:rPr lang="de-DE" dirty="0">
                <a:solidFill>
                  <a:schemeClr val="tx1"/>
                </a:solidFill>
              </a:rPr>
              <a:t>Eltern/Großeltern erzählen positiv von ihrer eigenen Schulzeit</a:t>
            </a:r>
          </a:p>
          <a:p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8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4942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AT" dirty="0">
                <a:solidFill>
                  <a:srgbClr val="7030A0"/>
                </a:solidFill>
              </a:rPr>
              <a:t>…wie können die Eltern mithelfen?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9DDF1F5-291C-01EC-DE3A-EA8E6AF14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962" y="1251457"/>
            <a:ext cx="9542140" cy="4458878"/>
          </a:xfrm>
        </p:spPr>
        <p:txBody>
          <a:bodyPr/>
          <a:lstStyle/>
          <a:p>
            <a:r>
              <a:rPr lang="de-AT" dirty="0">
                <a:solidFill>
                  <a:schemeClr val="tx1"/>
                </a:solidFill>
              </a:rPr>
              <a:t>Selbständigkeit (beim Anziehen, Essen, Klo gehen, Schuhe binden)</a:t>
            </a:r>
          </a:p>
          <a:p>
            <a:r>
              <a:rPr lang="de-AT" dirty="0">
                <a:solidFill>
                  <a:schemeClr val="tx1"/>
                </a:solidFill>
              </a:rPr>
              <a:t>Schulweg gemeinsam abgehen – auf Gefahren hinweisen (Scooter, Fahrrad)</a:t>
            </a:r>
          </a:p>
          <a:p>
            <a:r>
              <a:rPr lang="de-AT" dirty="0">
                <a:solidFill>
                  <a:schemeClr val="tx1"/>
                </a:solidFill>
              </a:rPr>
              <a:t>Lautieren vs. Buchstabieren (L statt </a:t>
            </a:r>
            <a:r>
              <a:rPr lang="de-AT" dirty="0" err="1">
                <a:solidFill>
                  <a:schemeClr val="tx1"/>
                </a:solidFill>
              </a:rPr>
              <a:t>eL</a:t>
            </a:r>
            <a:r>
              <a:rPr lang="de-AT" dirty="0">
                <a:solidFill>
                  <a:schemeClr val="tx1"/>
                </a:solidFill>
              </a:rPr>
              <a:t>, M statt </a:t>
            </a:r>
            <a:r>
              <a:rPr lang="de-AT" dirty="0" err="1">
                <a:solidFill>
                  <a:schemeClr val="tx1"/>
                </a:solidFill>
              </a:rPr>
              <a:t>eM</a:t>
            </a:r>
            <a:r>
              <a:rPr lang="de-AT" dirty="0">
                <a:solidFill>
                  <a:schemeClr val="tx1"/>
                </a:solidFill>
              </a:rPr>
              <a:t>)</a:t>
            </a:r>
          </a:p>
          <a:p>
            <a:r>
              <a:rPr lang="de-AT" b="1" dirty="0">
                <a:solidFill>
                  <a:schemeClr val="tx1"/>
                </a:solidFill>
              </a:rPr>
              <a:t>Vorläuferfertigkeiten</a:t>
            </a:r>
            <a:r>
              <a:rPr lang="de-AT" dirty="0">
                <a:solidFill>
                  <a:schemeClr val="tx1"/>
                </a:solidFill>
              </a:rPr>
              <a:t> – Kopie besprechen</a:t>
            </a:r>
          </a:p>
          <a:p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98BD4AB-4CC1-5B61-98AA-2AF3B75238C1}"/>
              </a:ext>
            </a:extLst>
          </p:cNvPr>
          <p:cNvSpPr/>
          <p:nvPr/>
        </p:nvSpPr>
        <p:spPr>
          <a:xfrm>
            <a:off x="232432" y="789792"/>
            <a:ext cx="10382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Vorbereitungen auf die Schule</a:t>
            </a:r>
            <a:endParaRPr lang="de-DE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2229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BDC58E0AEFA5429D7681429008CB2C" ma:contentTypeVersion="18" ma:contentTypeDescription="Ein neues Dokument erstellen." ma:contentTypeScope="" ma:versionID="ff1088b5e287d8887e46ce5dc11b014f">
  <xsd:schema xmlns:xsd="http://www.w3.org/2001/XMLSchema" xmlns:xs="http://www.w3.org/2001/XMLSchema" xmlns:p="http://schemas.microsoft.com/office/2006/metadata/properties" xmlns:ns3="8c5fa4f2-934d-4893-a5e4-b771254805ee" xmlns:ns4="cba2dfb0-1a23-4712-9eb8-fe31ec57ef57" targetNamespace="http://schemas.microsoft.com/office/2006/metadata/properties" ma:root="true" ma:fieldsID="b60944362cc0273a17607f7472674b3d" ns3:_="" ns4:_="">
    <xsd:import namespace="8c5fa4f2-934d-4893-a5e4-b771254805ee"/>
    <xsd:import namespace="cba2dfb0-1a23-4712-9eb8-fe31ec57ef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fa4f2-934d-4893-a5e4-b771254805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a2dfb0-1a23-4712-9eb8-fe31ec57ef5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c5fa4f2-934d-4893-a5e4-b771254805ee" xsi:nil="true"/>
  </documentManagement>
</p:properties>
</file>

<file path=customXml/itemProps1.xml><?xml version="1.0" encoding="utf-8"?>
<ds:datastoreItem xmlns:ds="http://schemas.openxmlformats.org/officeDocument/2006/customXml" ds:itemID="{5E6048D6-B2C4-4599-924A-8645D560A0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8AA3C8-8AAB-4A4C-B7A1-1588173681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5fa4f2-934d-4893-a5e4-b771254805ee"/>
    <ds:schemaRef ds:uri="cba2dfb0-1a23-4712-9eb8-fe31ec57ef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201979-AF7C-4E0F-9365-56E26C9BD073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ba2dfb0-1a23-4712-9eb8-fe31ec57ef57"/>
    <ds:schemaRef ds:uri="http://purl.org/dc/elements/1.1/"/>
    <ds:schemaRef ds:uri="8c5fa4f2-934d-4893-a5e4-b771254805e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0</TotalTime>
  <Words>416</Words>
  <Application>Microsoft Office PowerPoint</Application>
  <PresentationFormat>Breitbild</PresentationFormat>
  <Paragraphs>64</Paragraphs>
  <Slides>13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Euphemia</vt:lpstr>
      <vt:lpstr>Wingdings 3</vt:lpstr>
      <vt:lpstr>Segment</vt:lpstr>
      <vt:lpstr>Infoabend</vt:lpstr>
      <vt:lpstr>PowerPoint-Präsentation</vt:lpstr>
      <vt:lpstr>PowerPoint-Präsentation</vt:lpstr>
      <vt:lpstr>Unsere Schule im Schuljahr 2026/27</vt:lpstr>
      <vt:lpstr>Wichtige Infos für die  1. Schulwoche</vt:lpstr>
      <vt:lpstr>Stunden – Anzahl/Woche</vt:lpstr>
      <vt:lpstr>Stundenplan (mit Vorbehalt)</vt:lpstr>
      <vt:lpstr>Schulstart - so kann er gelingen Mithilfe der Eltern </vt:lpstr>
      <vt:lpstr>…wie können die Eltern mithelfen?</vt:lpstr>
      <vt:lpstr>Schulische Tagesbetreuung</vt:lpstr>
      <vt:lpstr>Informationsplattform Wichtige Info, Newseinträge und Termine</vt:lpstr>
      <vt:lpstr>ELTERNVERTRETER+INNEN  Wahl</vt:lpstr>
      <vt:lpstr>Kommunikationsplattformen Handynummer Schule (Egon) 0676 – 84 69 09 308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Infoabend</dc:title>
  <dc:creator>Egon eeeeee</dc:creator>
  <cp:keywords/>
  <cp:lastModifiedBy>Kaufmann Egon</cp:lastModifiedBy>
  <cp:revision>4</cp:revision>
  <dcterms:modified xsi:type="dcterms:W3CDTF">2026-06-17T17:48:40Z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TC034618839991</vt:lpwstr>
  </property>
  <property fmtid="{D5CDD505-2E9C-101B-9397-08002B2CF9AE}" pid="3" name="ContentTypeId">
    <vt:lpwstr>0x010100A1BDC58E0AEFA5429D7681429008CB2C</vt:lpwstr>
  </property>
</Properties>
</file>