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4"/>
  </p:sldMasterIdLst>
  <p:notesMasterIdLst>
    <p:notesMasterId r:id="rId28"/>
  </p:notesMasterIdLst>
  <p:handoutMasterIdLst>
    <p:handoutMasterId r:id="rId29"/>
  </p:handoutMasterIdLst>
  <p:sldIdLst>
    <p:sldId id="256" r:id="rId5"/>
    <p:sldId id="291" r:id="rId6"/>
    <p:sldId id="290" r:id="rId7"/>
    <p:sldId id="287" r:id="rId8"/>
    <p:sldId id="258" r:id="rId9"/>
    <p:sldId id="260" r:id="rId10"/>
    <p:sldId id="264" r:id="rId11"/>
    <p:sldId id="286" r:id="rId12"/>
    <p:sldId id="278" r:id="rId13"/>
    <p:sldId id="268" r:id="rId14"/>
    <p:sldId id="269" r:id="rId15"/>
    <p:sldId id="276" r:id="rId16"/>
    <p:sldId id="279" r:id="rId17"/>
    <p:sldId id="277" r:id="rId18"/>
    <p:sldId id="282" r:id="rId19"/>
    <p:sldId id="289" r:id="rId20"/>
    <p:sldId id="280" r:id="rId21"/>
    <p:sldId id="285" r:id="rId22"/>
    <p:sldId id="288" r:id="rId23"/>
    <p:sldId id="292" r:id="rId24"/>
    <p:sldId id="281" r:id="rId25"/>
    <p:sldId id="283" r:id="rId26"/>
    <p:sldId id="284" r:id="rId2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de-DE" smtClean="0"/>
              <a:t>28.05.2024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de-DE" smtClean="0"/>
              <a:t>28.05.2024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075"/>
            <a:fld id="{935E2820-AFE1-45FA-949E-17BDB534E1DC}" type="slidenum">
              <a:rPr lang="de-DE">
                <a:latin typeface="Euphemia"/>
              </a:rPr>
              <a:pPr defTabSz="921075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de-DE" smtClean="0"/>
              <a:t>28.05.2024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24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de-DE" smtClean="0"/>
              <a:t>28.05.2024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189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de-DE" smtClean="0"/>
              <a:t>28.05.2024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2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de-DE" smtClean="0"/>
              <a:t>28.05.2024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40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de-DE" smtClean="0"/>
              <a:t>28.05.2024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531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de-DE" smtClean="0"/>
              <a:t>28.05.2024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639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de-DE" smtClean="0"/>
              <a:t>28.05.2024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29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de-DE" smtClean="0"/>
              <a:t>28.05.2024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02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de-DE" smtClean="0"/>
              <a:t>28.05.2024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305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de-DE" smtClean="0"/>
              <a:t>28.05.2024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17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de-DE" smtClean="0"/>
              <a:t>28.05.2024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45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de-DE" smtClean="0"/>
              <a:t>28.05.2024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170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de-DE" smtClean="0"/>
              <a:t>28.05.2024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048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de-DE" smtClean="0"/>
              <a:t>28.05.2024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31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de-DE" smtClean="0"/>
              <a:t>28.05.2024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73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de-DE" smtClean="0"/>
              <a:t>28.05.2024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80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de-DE" smtClean="0"/>
              <a:t>28.05.2024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212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3B9702-7FBF-4720-8670-571C5E7EEDDE}" type="datetime1">
              <a:rPr lang="de-DE" smtClean="0"/>
              <a:t>28.05.2024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893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1128584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DE" sz="6600" b="0" i="0" dirty="0">
                <a:latin typeface="Euphemia"/>
              </a:rPr>
              <a:t>Infoabend</a:t>
            </a:r>
            <a:endParaRPr lang="de-DE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D1BD970B-34FB-4CE7-80FF-1EA15737B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3" y="4274408"/>
            <a:ext cx="6400800" cy="1947333"/>
          </a:xfrm>
        </p:spPr>
        <p:txBody>
          <a:bodyPr/>
          <a:lstStyle/>
          <a:p>
            <a:r>
              <a:rPr lang="de-DE" dirty="0"/>
              <a:t>Ein erstes Kennenlernen!</a:t>
            </a:r>
            <a:br>
              <a:rPr lang="de-DE" dirty="0"/>
            </a:br>
            <a:r>
              <a:rPr lang="de-DE" dirty="0"/>
              <a:t>Schön dass du/ihr euch Zeit nehmt!</a:t>
            </a:r>
          </a:p>
        </p:txBody>
      </p:sp>
      <p:pic>
        <p:nvPicPr>
          <p:cNvPr id="1026" name="Picture 2" descr="Willkommen in der VS Stanz bei Landeck">
            <a:extLst>
              <a:ext uri="{FF2B5EF4-FFF2-40B4-BE49-F238E27FC236}">
                <a16:creationId xmlns:a16="http://schemas.microsoft.com/office/drawing/2014/main" id="{6F8F69F4-7F35-48F5-9C81-76B8F4E19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601358"/>
            <a:ext cx="4762500" cy="2505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4942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AT" dirty="0">
                <a:solidFill>
                  <a:srgbClr val="7030A0"/>
                </a:solidFill>
              </a:rPr>
              <a:t>…wie können die Eltern mithelfen?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0785" y="867032"/>
            <a:ext cx="10885888" cy="5377249"/>
          </a:xfrm>
        </p:spPr>
        <p:txBody>
          <a:bodyPr>
            <a:normAutofit fontScale="92500" lnSpcReduction="20000"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de-AT" b="1" dirty="0"/>
              <a:t>VORLESEN</a:t>
            </a:r>
            <a:r>
              <a:rPr lang="de-AT" dirty="0"/>
              <a:t>- vorlesen – </a:t>
            </a:r>
            <a:r>
              <a:rPr lang="de-AT" sz="4400" dirty="0">
                <a:latin typeface="Blackadder ITC" pitchFamily="82" charset="0"/>
              </a:rPr>
              <a:t>vorlesen </a:t>
            </a:r>
            <a:r>
              <a:rPr lang="de-AT" sz="1800" dirty="0">
                <a:latin typeface="+mj-lt"/>
              </a:rPr>
              <a:t>(auch der Papa)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de-AT" sz="2800" dirty="0">
                <a:latin typeface="+mj-lt"/>
              </a:rPr>
              <a:t>Bücher, Zeitungen, Comics ….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de-AT" sz="2800" dirty="0">
                <a:latin typeface="+mj-lt"/>
              </a:rPr>
              <a:t>Spielen: würfeln, unterscheiden, Dinge benennen,</a:t>
            </a:r>
            <a:br>
              <a:rPr lang="de-AT" sz="2800" dirty="0">
                <a:latin typeface="+mj-lt"/>
              </a:rPr>
            </a:br>
            <a:r>
              <a:rPr lang="de-AT" sz="2800" dirty="0">
                <a:latin typeface="+mj-lt"/>
              </a:rPr>
              <a:t>Mengen erkennen, Würfelbild bis 6 sofort erkennen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de-AT" sz="2800" dirty="0">
                <a:latin typeface="+mj-lt"/>
              </a:rPr>
              <a:t>Reime/Gedichte und Liedtexte erlernen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de-AT" sz="2800" b="1" dirty="0">
                <a:highlight>
                  <a:srgbClr val="FFFF00"/>
                </a:highlight>
                <a:latin typeface="+mj-lt"/>
              </a:rPr>
              <a:t>Achtung – Lautieren nicht Buchstabieren</a:t>
            </a:r>
            <a:br>
              <a:rPr lang="de-AT" sz="2800" b="1" dirty="0">
                <a:highlight>
                  <a:srgbClr val="FFFF00"/>
                </a:highlight>
                <a:latin typeface="+mj-lt"/>
              </a:rPr>
            </a:br>
            <a:r>
              <a:rPr lang="de-AT" sz="2800" b="1" dirty="0">
                <a:highlight>
                  <a:srgbClr val="FFFF00"/>
                </a:highlight>
                <a:latin typeface="+mj-lt"/>
              </a:rPr>
              <a:t>L, B, F und nicht  </a:t>
            </a:r>
            <a:r>
              <a:rPr lang="de-AT" sz="2800" b="1" dirty="0" err="1">
                <a:highlight>
                  <a:srgbClr val="FFFF00"/>
                </a:highlight>
                <a:latin typeface="+mj-lt"/>
              </a:rPr>
              <a:t>El</a:t>
            </a:r>
            <a:r>
              <a:rPr lang="de-AT" sz="2800" b="1" dirty="0">
                <a:highlight>
                  <a:srgbClr val="FFFF00"/>
                </a:highlight>
                <a:latin typeface="+mj-lt"/>
              </a:rPr>
              <a:t>, </a:t>
            </a:r>
            <a:r>
              <a:rPr lang="de-AT" sz="2800" b="1" dirty="0" err="1">
                <a:highlight>
                  <a:srgbClr val="FFFF00"/>
                </a:highlight>
                <a:latin typeface="+mj-lt"/>
              </a:rPr>
              <a:t>Be</a:t>
            </a:r>
            <a:r>
              <a:rPr lang="de-AT" sz="2800" b="1" dirty="0">
                <a:highlight>
                  <a:srgbClr val="FFFF00"/>
                </a:highlight>
                <a:latin typeface="+mj-lt"/>
              </a:rPr>
              <a:t>, </a:t>
            </a:r>
            <a:r>
              <a:rPr lang="de-AT" sz="2800" b="1" dirty="0" err="1">
                <a:highlight>
                  <a:srgbClr val="FFFF00"/>
                </a:highlight>
                <a:latin typeface="+mj-lt"/>
              </a:rPr>
              <a:t>Ef</a:t>
            </a:r>
            <a:r>
              <a:rPr lang="de-AT" sz="2800" b="1" dirty="0">
                <a:highlight>
                  <a:srgbClr val="FFFF00"/>
                </a:highlight>
                <a:latin typeface="+mj-lt"/>
              </a:rPr>
              <a:t>,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de-AT" sz="2800" dirty="0">
                <a:latin typeface="+mj-lt"/>
              </a:rPr>
              <a:t>Umgang mit der Schere üben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de-AT" sz="2800" dirty="0">
                <a:latin typeface="+mj-lt"/>
              </a:rPr>
              <a:t>Schuhe binden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de-AT" sz="2800" dirty="0">
                <a:latin typeface="+mj-lt"/>
              </a:rPr>
              <a:t>Brote streichen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de-AT" sz="2800" b="1" i="1" dirty="0">
                <a:latin typeface="+mj-lt"/>
              </a:rPr>
              <a:t>Toilettenbesuch </a:t>
            </a:r>
            <a:r>
              <a:rPr lang="de-AT" sz="2800" dirty="0">
                <a:latin typeface="+mj-lt"/>
              </a:rPr>
              <a:t> – Regeln am Klo besprechen!</a:t>
            </a:r>
          </a:p>
          <a:p>
            <a:pPr marL="365760" indent="-256032">
              <a:buFont typeface="Wingdings 3"/>
              <a:buChar char=""/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2229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5189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AT" dirty="0">
                <a:solidFill>
                  <a:srgbClr val="7030A0"/>
                </a:solidFill>
              </a:rPr>
              <a:t>….wie können Eltern mithelfen</a:t>
            </a:r>
          </a:p>
        </p:txBody>
      </p:sp>
      <p:sp>
        <p:nvSpPr>
          <p:cNvPr id="16386" name="Inhaltsplatzhalter 1"/>
          <p:cNvSpPr>
            <a:spLocks noGrp="1"/>
          </p:cNvSpPr>
          <p:nvPr>
            <p:ph idx="1"/>
          </p:nvPr>
        </p:nvSpPr>
        <p:spPr>
          <a:xfrm>
            <a:off x="1224793" y="889686"/>
            <a:ext cx="10356020" cy="4825314"/>
          </a:xfrm>
        </p:spPr>
        <p:txBody>
          <a:bodyPr>
            <a:normAutofit/>
          </a:bodyPr>
          <a:lstStyle/>
          <a:p>
            <a:pPr eaLnBrk="1" hangingPunct="1"/>
            <a:r>
              <a:rPr lang="de-AT" altLang="de-DE" dirty="0"/>
              <a:t>Sprachspiele: Ich sage dir einen Satz vor – sprich ihn mir nach - Autofahrten</a:t>
            </a:r>
          </a:p>
          <a:p>
            <a:pPr eaLnBrk="1" hangingPunct="1"/>
            <a:r>
              <a:rPr lang="de-AT" altLang="de-DE" dirty="0"/>
              <a:t>Ich sage dir zwei, drei oder vier Zahlen vor – merk sie dir, und sprich sie nach!</a:t>
            </a:r>
          </a:p>
          <a:p>
            <a:pPr eaLnBrk="1" hangingPunct="1"/>
            <a:r>
              <a:rPr lang="de-AT" altLang="de-DE" dirty="0"/>
              <a:t>Decke mir bitte den Tisch für 5 Personen. Jeder braucht einen Löffel, eine Gabel und ein Messer ….</a:t>
            </a:r>
          </a:p>
          <a:p>
            <a:pPr eaLnBrk="1" hangingPunct="1"/>
            <a:r>
              <a:rPr lang="de-AT" altLang="de-DE" dirty="0"/>
              <a:t>Hol mir bitte aus der Speisekammer fünf Karotten…..</a:t>
            </a:r>
          </a:p>
          <a:p>
            <a:pPr eaLnBrk="1" hangingPunct="1"/>
            <a:r>
              <a:rPr lang="de-AT" altLang="de-DE" dirty="0"/>
              <a:t>Beim </a:t>
            </a:r>
            <a:r>
              <a:rPr lang="de-AT" altLang="de-DE" dirty="0" err="1"/>
              <a:t>Stiegensteigen</a:t>
            </a:r>
            <a:r>
              <a:rPr lang="de-AT" altLang="de-DE" dirty="0"/>
              <a:t> mitzählen lassen.</a:t>
            </a:r>
            <a:br>
              <a:rPr lang="de-AT" altLang="de-DE" dirty="0"/>
            </a:br>
            <a:r>
              <a:rPr lang="de-AT" altLang="de-DE" dirty="0"/>
              <a:t>Beginne bei 5 und zähle weiter.</a:t>
            </a:r>
            <a:br>
              <a:rPr lang="de-AT" altLang="de-DE" dirty="0"/>
            </a:br>
            <a:r>
              <a:rPr lang="de-AT" altLang="de-DE" dirty="0"/>
              <a:t>Rückwärts ab 8 </a:t>
            </a:r>
            <a:r>
              <a:rPr lang="de-AT" altLang="de-DE" dirty="0">
                <a:sym typeface="Wingdings" panose="05000000000000000000" pitchFamily="2" charset="2"/>
              </a:rPr>
              <a:t></a:t>
            </a:r>
          </a:p>
          <a:p>
            <a:pPr eaLnBrk="1" hangingPunct="1"/>
            <a:r>
              <a:rPr lang="de-AT" altLang="de-DE" dirty="0">
                <a:sym typeface="Wingdings" panose="05000000000000000000" pitchFamily="2" charset="2"/>
              </a:rPr>
              <a:t>Schulweg zu Fuß üben!</a:t>
            </a:r>
          </a:p>
          <a:p>
            <a:pPr eaLnBrk="1" hangingPunct="1"/>
            <a:r>
              <a:rPr lang="de-AT" altLang="de-DE" dirty="0">
                <a:sym typeface="Wingdings" panose="05000000000000000000" pitchFamily="2" charset="2"/>
              </a:rPr>
              <a:t>Zeichnen, malen – dabei auf die Stifthaltung achten – Korrektur, wenn notwendig – richtiges Vorzeigen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26237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13AAA-9A36-4441-B65E-FC7569966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73" y="4671353"/>
            <a:ext cx="8534400" cy="1507067"/>
          </a:xfrm>
        </p:spPr>
        <p:txBody>
          <a:bodyPr/>
          <a:lstStyle/>
          <a:p>
            <a:r>
              <a:rPr lang="de-DE" dirty="0">
                <a:solidFill>
                  <a:srgbClr val="7030A0"/>
                </a:solidFill>
              </a:rPr>
              <a:t>Hefte und </a:t>
            </a:r>
            <a:r>
              <a:rPr lang="de-DE" dirty="0" err="1">
                <a:solidFill>
                  <a:srgbClr val="7030A0"/>
                </a:solidFill>
              </a:rPr>
              <a:t>bücher</a:t>
            </a:r>
            <a:br>
              <a:rPr lang="de-DE" dirty="0">
                <a:solidFill>
                  <a:srgbClr val="7030A0"/>
                </a:solidFill>
              </a:rPr>
            </a:br>
            <a:r>
              <a:rPr lang="de-DE" dirty="0">
                <a:solidFill>
                  <a:srgbClr val="7030A0"/>
                </a:solidFill>
              </a:rPr>
              <a:t>Lese-zusatzhefte wurden bestellt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251433-BC4E-4E80-B8DB-D32A2ED1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5E1115-AFAE-4E94-91D2-72D893FBB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2" y="580239"/>
            <a:ext cx="2529316" cy="337566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F7EFF4E-DAA9-4097-820E-89EAF95F3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837" y="574528"/>
            <a:ext cx="3076575" cy="33813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17E02CC-B53C-403B-B563-57E5CAC91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1375">
            <a:off x="5819921" y="1368814"/>
            <a:ext cx="4691001" cy="3207887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EF9A0FB0-B9EA-47EB-950E-82CDCC5E1088}"/>
              </a:ext>
            </a:extLst>
          </p:cNvPr>
          <p:cNvSpPr/>
          <p:nvPr/>
        </p:nvSpPr>
        <p:spPr>
          <a:xfrm rot="1028864">
            <a:off x="2241048" y="3947124"/>
            <a:ext cx="8695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Hefte besorgen die Lehrpersonen</a:t>
            </a:r>
          </a:p>
        </p:txBody>
      </p:sp>
    </p:spTree>
    <p:extLst>
      <p:ext uri="{BB962C8B-B14F-4D97-AF65-F5344CB8AC3E}">
        <p14:creationId xmlns:p14="http://schemas.microsoft.com/office/powerpoint/2010/main" val="10390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CC41A-C801-4F7C-89F9-E76B85869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65" y="5350933"/>
            <a:ext cx="8534400" cy="1507067"/>
          </a:xfrm>
        </p:spPr>
        <p:txBody>
          <a:bodyPr/>
          <a:lstStyle/>
          <a:p>
            <a:r>
              <a:rPr lang="de-DE" dirty="0">
                <a:solidFill>
                  <a:srgbClr val="7030A0"/>
                </a:solidFill>
              </a:rPr>
              <a:t>Das besorgen bitte die Eltern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0E948B-040C-48CA-97E6-0406E7022DC1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561511">
            <a:off x="1828799" y="1076496"/>
            <a:ext cx="8534400" cy="4705006"/>
          </a:xfrm>
        </p:spPr>
        <p:txBody>
          <a:bodyPr>
            <a:normAutofit/>
          </a:bodyPr>
          <a:lstStyle/>
          <a:p>
            <a:r>
              <a:rPr lang="de-DE" dirty="0"/>
              <a:t>Turnkleidung kurz/lang</a:t>
            </a:r>
          </a:p>
          <a:p>
            <a:r>
              <a:rPr lang="de-DE" dirty="0"/>
              <a:t>Turnschuhe mit weißer Sohle</a:t>
            </a:r>
          </a:p>
          <a:p>
            <a:r>
              <a:rPr lang="de-DE" dirty="0"/>
              <a:t>Buntstifte/Holzfarben</a:t>
            </a:r>
          </a:p>
          <a:p>
            <a:r>
              <a:rPr lang="de-DE" dirty="0"/>
              <a:t>Spitzer/Radiergummi/Bleistifte/Federpennal</a:t>
            </a:r>
          </a:p>
          <a:p>
            <a:r>
              <a:rPr lang="de-DE" dirty="0"/>
              <a:t>Wachsmalkreiden</a:t>
            </a:r>
          </a:p>
          <a:p>
            <a:r>
              <a:rPr lang="de-DE" dirty="0"/>
              <a:t>Zeichenblock (</a:t>
            </a:r>
            <a:r>
              <a:rPr lang="de-DE" dirty="0">
                <a:solidFill>
                  <a:srgbClr val="7030A0"/>
                </a:solidFill>
              </a:rPr>
              <a:t>besorgt</a:t>
            </a:r>
            <a:r>
              <a:rPr lang="de-DE" dirty="0"/>
              <a:t> eventuell die Lehrperson)</a:t>
            </a:r>
          </a:p>
          <a:p>
            <a:r>
              <a:rPr lang="de-DE" dirty="0"/>
              <a:t>Wasserfarben</a:t>
            </a:r>
          </a:p>
          <a:p>
            <a:r>
              <a:rPr lang="de-DE" dirty="0"/>
              <a:t>Werkkoffer</a:t>
            </a:r>
          </a:p>
          <a:p>
            <a:r>
              <a:rPr lang="de-DE" dirty="0"/>
              <a:t>Etc.</a:t>
            </a:r>
          </a:p>
          <a:p>
            <a:r>
              <a:rPr lang="de-DE" dirty="0"/>
              <a:t>Die genaue Einkaufsliste wird euch aber zeitgerecht übermittelt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071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6A498-7FD4-45BB-9551-28C099BD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817481"/>
            <a:ext cx="8534400" cy="1507067"/>
          </a:xfrm>
        </p:spPr>
        <p:txBody>
          <a:bodyPr/>
          <a:lstStyle/>
          <a:p>
            <a:r>
              <a:rPr lang="de-DE" dirty="0"/>
              <a:t>Notengebung/Bewertung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F6977F-3149-4BCF-AFCC-70C99908E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863601"/>
            <a:ext cx="8534400" cy="3615267"/>
          </a:xfrm>
        </p:spPr>
        <p:txBody>
          <a:bodyPr/>
          <a:lstStyle/>
          <a:p>
            <a:r>
              <a:rPr lang="de-AT" b="1" i="1" dirty="0">
                <a:sym typeface="Wingdings" panose="05000000000000000000" pitchFamily="2" charset="2"/>
              </a:rPr>
              <a:t>Start in der 1. Stufe – Eingewöhnungsphase</a:t>
            </a:r>
            <a:br>
              <a:rPr lang="de-AT" b="1" i="1" dirty="0">
                <a:sym typeface="Wingdings" panose="05000000000000000000" pitchFamily="2" charset="2"/>
              </a:rPr>
            </a:br>
            <a:r>
              <a:rPr lang="de-AT" b="1" i="1" dirty="0">
                <a:sym typeface="Wingdings" panose="05000000000000000000" pitchFamily="2" charset="2"/>
              </a:rPr>
              <a:t>Beobachtungszeitraum bis ca. Weihnachten</a:t>
            </a:r>
            <a:br>
              <a:rPr lang="de-AT" b="1" i="1" dirty="0">
                <a:sym typeface="Wingdings" panose="05000000000000000000" pitchFamily="2" charset="2"/>
              </a:rPr>
            </a:br>
            <a:r>
              <a:rPr lang="de-AT" b="1" i="1" dirty="0">
                <a:sym typeface="Wingdings" panose="05000000000000000000" pitchFamily="2" charset="2"/>
              </a:rPr>
              <a:t>Entscheidung über Vorschulstufe in Absprache mit den Eltern</a:t>
            </a:r>
          </a:p>
          <a:p>
            <a:r>
              <a:rPr lang="de-AT" dirty="0">
                <a:sym typeface="Wingdings" panose="05000000000000000000" pitchFamily="2" charset="2"/>
              </a:rPr>
              <a:t>Ab 1. Semester auch mit Noten Bewertungsgespräche – Kind, Eltern, Lehrer</a:t>
            </a:r>
          </a:p>
          <a:p>
            <a:r>
              <a:rPr lang="de-AT" dirty="0">
                <a:sym typeface="Wingdings" panose="05000000000000000000" pitchFamily="2" charset="2"/>
              </a:rPr>
              <a:t>Kompetenzraster als Grundlage – neuer Lehrplan wird umgesetzt</a:t>
            </a:r>
          </a:p>
          <a:p>
            <a:r>
              <a:rPr lang="de-AT" dirty="0">
                <a:sym typeface="Wingdings" panose="05000000000000000000" pitchFamily="2" charset="2"/>
              </a:rPr>
              <a:t>Stärken/Schwächenanalyse</a:t>
            </a:r>
          </a:p>
          <a:p>
            <a:r>
              <a:rPr lang="de-AT" dirty="0">
                <a:sym typeface="Wingdings" panose="05000000000000000000" pitchFamily="2" charset="2"/>
              </a:rPr>
              <a:t>IKM+, auf der 3. und 4. Stufe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86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71A1E-D27E-41A2-848D-81D15CCD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029593"/>
            <a:ext cx="8534400" cy="1507067"/>
          </a:xfrm>
        </p:spPr>
        <p:txBody>
          <a:bodyPr/>
          <a:lstStyle/>
          <a:p>
            <a:r>
              <a:rPr lang="de-DE" dirty="0">
                <a:solidFill>
                  <a:srgbClr val="7030A0"/>
                </a:solidFill>
              </a:rPr>
              <a:t>Wofür wir noch stehen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C4729E-88E6-48FB-8F27-0F0623EAB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516835"/>
            <a:ext cx="8534400" cy="4969565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Dorfleben mitgestalten</a:t>
            </a:r>
            <a:br>
              <a:rPr lang="de-DE" dirty="0"/>
            </a:br>
            <a:r>
              <a:rPr lang="de-DE" dirty="0"/>
              <a:t>Erntedank</a:t>
            </a:r>
            <a:br>
              <a:rPr lang="de-DE" dirty="0"/>
            </a:br>
            <a:r>
              <a:rPr lang="de-DE" dirty="0"/>
              <a:t>Faschingsfest</a:t>
            </a:r>
            <a:br>
              <a:rPr lang="de-DE" dirty="0"/>
            </a:br>
            <a:r>
              <a:rPr lang="de-DE" dirty="0" err="1"/>
              <a:t>Muttertagsfeier</a:t>
            </a:r>
            <a:br>
              <a:rPr lang="de-DE" dirty="0"/>
            </a:br>
            <a:r>
              <a:rPr lang="de-DE" dirty="0"/>
              <a:t>ev. </a:t>
            </a:r>
            <a:r>
              <a:rPr lang="de-DE" dirty="0" err="1"/>
              <a:t>Vatertagsturnier</a:t>
            </a:r>
            <a:endParaRPr lang="de-DE" dirty="0"/>
          </a:p>
          <a:p>
            <a:r>
              <a:rPr lang="de-DE" dirty="0"/>
              <a:t>Zusammenarbeit mit dem Kindergarten</a:t>
            </a:r>
          </a:p>
          <a:p>
            <a:r>
              <a:rPr lang="de-DE" dirty="0"/>
              <a:t>Sport ist uns sehr wichtig (Schwimmen/Schi fahren/Bewegung im Freien, </a:t>
            </a:r>
            <a:r>
              <a:rPr lang="de-DE" dirty="0" err="1"/>
              <a:t>Hopsi</a:t>
            </a:r>
            <a:r>
              <a:rPr lang="de-DE" dirty="0"/>
              <a:t> Hopper)</a:t>
            </a:r>
          </a:p>
          <a:p>
            <a:r>
              <a:rPr lang="de-DE" dirty="0"/>
              <a:t>Projektunterricht mit anderen Schulen - Denken über die Dorfgrenze hinaus</a:t>
            </a:r>
          </a:p>
          <a:p>
            <a:r>
              <a:rPr lang="de-DE" dirty="0"/>
              <a:t>Gestalten kirchlicher Feste – Erstkommunion</a:t>
            </a:r>
          </a:p>
          <a:p>
            <a:r>
              <a:rPr lang="de-DE" dirty="0"/>
              <a:t>Digitales Lernen von Angang an (Computer Office 365)</a:t>
            </a:r>
          </a:p>
          <a:p>
            <a:r>
              <a:rPr lang="de-DE" dirty="0"/>
              <a:t>Erste Hilfe</a:t>
            </a:r>
          </a:p>
          <a:p>
            <a:r>
              <a:rPr lang="de-DE" dirty="0"/>
              <a:t>Zusammenarbeit mit MS Pians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768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3F36D-3878-48F0-AD05-4BFAB1C7F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388" y="4076271"/>
            <a:ext cx="8534400" cy="1507067"/>
          </a:xfrm>
        </p:spPr>
        <p:txBody>
          <a:bodyPr/>
          <a:lstStyle/>
          <a:p>
            <a:r>
              <a:rPr lang="de-DE" dirty="0">
                <a:solidFill>
                  <a:srgbClr val="7030A0"/>
                </a:solidFill>
              </a:rPr>
              <a:t>Schulticket anfordern!</a:t>
            </a:r>
            <a:br>
              <a:rPr lang="de-DE" dirty="0">
                <a:solidFill>
                  <a:srgbClr val="7030A0"/>
                </a:solidFill>
              </a:rPr>
            </a:br>
            <a:r>
              <a:rPr lang="de-DE" dirty="0">
                <a:solidFill>
                  <a:srgbClr val="7030A0"/>
                </a:solidFill>
              </a:rPr>
              <a:t>„</a:t>
            </a:r>
            <a:r>
              <a:rPr lang="de-DE" dirty="0" err="1">
                <a:solidFill>
                  <a:srgbClr val="7030A0"/>
                </a:solidFill>
              </a:rPr>
              <a:t>Stampfle</a:t>
            </a:r>
            <a:r>
              <a:rPr lang="de-DE" dirty="0">
                <a:solidFill>
                  <a:srgbClr val="7030A0"/>
                </a:solidFill>
              </a:rPr>
              <a:t>-kinder!“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8CC0C3-8EFB-47F3-A081-4F0A8FB28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Kostenlose VVT-Tickets für ganz Tirol">
            <a:extLst>
              <a:ext uri="{FF2B5EF4-FFF2-40B4-BE49-F238E27FC236}">
                <a16:creationId xmlns:a16="http://schemas.microsoft.com/office/drawing/2014/main" id="{59B3CAEE-DED5-454F-8E61-56A9C0B16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685800"/>
            <a:ext cx="557212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rkehrsverbund Tirol | Innsbruck">
            <a:extLst>
              <a:ext uri="{FF2B5EF4-FFF2-40B4-BE49-F238E27FC236}">
                <a16:creationId xmlns:a16="http://schemas.microsoft.com/office/drawing/2014/main" id="{3BFC7DAF-0BA1-4EF9-91D4-BB5523663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03" y="118109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21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73D6ADB-F8DD-841B-A594-4C24F873B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18" y="69011"/>
            <a:ext cx="9508820" cy="477903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7BEA54-C8A4-4C8E-A0E8-3AC90F10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10" y="5030488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7030A0"/>
                </a:solidFill>
              </a:rPr>
              <a:t>Informationsplattform</a:t>
            </a:r>
            <a:br>
              <a:rPr lang="de-DE" dirty="0">
                <a:solidFill>
                  <a:srgbClr val="7030A0"/>
                </a:solidFill>
              </a:rPr>
            </a:br>
            <a:r>
              <a:rPr lang="de-DE" dirty="0">
                <a:solidFill>
                  <a:srgbClr val="7030A0"/>
                </a:solidFill>
              </a:rPr>
              <a:t>Wichtige Info, Newseinträge und Termine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8D782E9-0846-4EE0-88A5-F61E7440F829}"/>
              </a:ext>
            </a:extLst>
          </p:cNvPr>
          <p:cNvSpPr/>
          <p:nvPr/>
        </p:nvSpPr>
        <p:spPr>
          <a:xfrm>
            <a:off x="0" y="2068516"/>
            <a:ext cx="6710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www.vs-stanz.tsn.at</a:t>
            </a:r>
          </a:p>
        </p:txBody>
      </p:sp>
    </p:spTree>
    <p:extLst>
      <p:ext uri="{BB962C8B-B14F-4D97-AF65-F5344CB8AC3E}">
        <p14:creationId xmlns:p14="http://schemas.microsoft.com/office/powerpoint/2010/main" val="21928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C6E96-8050-4566-B03B-0CDC06A83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728" y="876030"/>
            <a:ext cx="8534400" cy="1507067"/>
          </a:xfrm>
        </p:spPr>
        <p:txBody>
          <a:bodyPr/>
          <a:lstStyle/>
          <a:p>
            <a:r>
              <a:rPr lang="de-DE" dirty="0">
                <a:solidFill>
                  <a:srgbClr val="7030A0"/>
                </a:solidFill>
              </a:rPr>
              <a:t>ELTERNVERTRETER+INNEN </a:t>
            </a:r>
            <a:br>
              <a:rPr lang="de-DE" dirty="0">
                <a:solidFill>
                  <a:srgbClr val="7030A0"/>
                </a:solidFill>
              </a:rPr>
            </a:br>
            <a:r>
              <a:rPr lang="de-DE" dirty="0">
                <a:solidFill>
                  <a:srgbClr val="7030A0"/>
                </a:solidFill>
              </a:rPr>
              <a:t>Wahl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C57B65-ECEA-4860-BE8E-F470E8B29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728" y="1621366"/>
            <a:ext cx="8534400" cy="3615267"/>
          </a:xfrm>
        </p:spPr>
        <p:txBody>
          <a:bodyPr/>
          <a:lstStyle/>
          <a:p>
            <a:r>
              <a:rPr lang="de-DE" dirty="0"/>
              <a:t>Unterschied – Klassenforum</a:t>
            </a:r>
          </a:p>
          <a:p>
            <a:r>
              <a:rPr lang="de-DE" dirty="0"/>
              <a:t>Schulforum</a:t>
            </a:r>
          </a:p>
          <a:p>
            <a:r>
              <a:rPr lang="de-DE" dirty="0"/>
              <a:t>Aufgaben kurz umreißen</a:t>
            </a:r>
          </a:p>
        </p:txBody>
      </p:sp>
    </p:spTree>
    <p:extLst>
      <p:ext uri="{BB962C8B-B14F-4D97-AF65-F5344CB8AC3E}">
        <p14:creationId xmlns:p14="http://schemas.microsoft.com/office/powerpoint/2010/main" val="9251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BEAA4-806D-49A4-8D8B-60494F24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33446"/>
            <a:ext cx="8534400" cy="1507067"/>
          </a:xfrm>
        </p:spPr>
        <p:txBody>
          <a:bodyPr/>
          <a:lstStyle/>
          <a:p>
            <a:r>
              <a:rPr lang="de-DE" dirty="0">
                <a:solidFill>
                  <a:srgbClr val="7030A0"/>
                </a:solidFill>
              </a:rPr>
              <a:t>Schulische Tagesbetreuung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C0FC91-53B5-4BA4-8DAA-74AF6392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640513"/>
            <a:ext cx="8534400" cy="3615267"/>
          </a:xfrm>
        </p:spPr>
        <p:txBody>
          <a:bodyPr/>
          <a:lstStyle/>
          <a:p>
            <a:r>
              <a:rPr lang="de-DE" dirty="0"/>
              <a:t>Was ist damit eigentlich gemeint?</a:t>
            </a:r>
          </a:p>
          <a:p>
            <a:r>
              <a:rPr lang="de-DE" dirty="0"/>
              <a:t>Wie läuft eine Betreuung ab </a:t>
            </a:r>
          </a:p>
          <a:p>
            <a:r>
              <a:rPr lang="de-DE" dirty="0"/>
              <a:t>Wie teuer ist die Tagesbetreuung?</a:t>
            </a:r>
          </a:p>
          <a:p>
            <a:r>
              <a:rPr lang="de-DE" dirty="0"/>
              <a:t>Warum gibt es diese in Stanz noch nicht?</a:t>
            </a:r>
          </a:p>
          <a:p>
            <a:r>
              <a:rPr lang="de-DE" dirty="0"/>
              <a:t>Anmeldung und Kosten</a:t>
            </a:r>
          </a:p>
        </p:txBody>
      </p:sp>
    </p:spTree>
    <p:extLst>
      <p:ext uri="{BB962C8B-B14F-4D97-AF65-F5344CB8AC3E}">
        <p14:creationId xmlns:p14="http://schemas.microsoft.com/office/powerpoint/2010/main" val="306072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F66491-8096-4219-9007-9266ECC0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B607E6-C01A-423B-AF85-6A5D18445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de-DE" sz="4800" dirty="0"/>
              <a:t>我</a:t>
            </a:r>
            <a:endParaRPr lang="de-DE" altLang="ja-JP" sz="4800" dirty="0"/>
          </a:p>
          <a:p>
            <a:r>
              <a:rPr lang="de-DE" sz="4800" dirty="0"/>
              <a:t>Ich</a:t>
            </a:r>
          </a:p>
        </p:txBody>
      </p:sp>
    </p:spTree>
    <p:extLst>
      <p:ext uri="{BB962C8B-B14F-4D97-AF65-F5344CB8AC3E}">
        <p14:creationId xmlns:p14="http://schemas.microsoft.com/office/powerpoint/2010/main" val="143042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9E97A-687B-4141-9AA3-9E8E0C59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8" y="720675"/>
            <a:ext cx="8534400" cy="1507067"/>
          </a:xfrm>
        </p:spPr>
        <p:txBody>
          <a:bodyPr/>
          <a:lstStyle/>
          <a:p>
            <a:r>
              <a:rPr lang="de-DE" dirty="0"/>
              <a:t>Datenkontrolle!</a:t>
            </a:r>
          </a:p>
        </p:txBody>
      </p:sp>
      <p:pic>
        <p:nvPicPr>
          <p:cNvPr id="1026" name="Picture 2" descr="Kontrolle Stock-Illustration | Adobe Stock">
            <a:extLst>
              <a:ext uri="{FF2B5EF4-FFF2-40B4-BE49-F238E27FC236}">
                <a16:creationId xmlns:a16="http://schemas.microsoft.com/office/drawing/2014/main" id="{CFEBFC43-BFA3-4E3A-B867-5A1913249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64" y="1710590"/>
            <a:ext cx="6852160" cy="506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8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BEA54-C8A4-4C8E-A0E8-3AC90F10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02" y="4325376"/>
            <a:ext cx="9238446" cy="2593143"/>
          </a:xfrm>
        </p:spPr>
        <p:txBody>
          <a:bodyPr>
            <a:noAutofit/>
          </a:bodyPr>
          <a:lstStyle/>
          <a:p>
            <a:r>
              <a:rPr lang="de-DE" sz="4400" dirty="0">
                <a:solidFill>
                  <a:srgbClr val="7030A0"/>
                </a:solidFill>
              </a:rPr>
              <a:t>Kommunikationsplattformen</a:t>
            </a:r>
            <a:br>
              <a:rPr lang="de-DE" sz="4400" dirty="0">
                <a:solidFill>
                  <a:srgbClr val="7030A0"/>
                </a:solidFill>
              </a:rPr>
            </a:br>
            <a:r>
              <a:rPr lang="de-DE" sz="4400" dirty="0">
                <a:solidFill>
                  <a:srgbClr val="7030A0"/>
                </a:solidFill>
              </a:rPr>
              <a:t>Handynummer Schule (Egon)</a:t>
            </a:r>
            <a:br>
              <a:rPr lang="de-DE" sz="4400" dirty="0">
                <a:solidFill>
                  <a:srgbClr val="7030A0"/>
                </a:solidFill>
              </a:rPr>
            </a:br>
            <a:r>
              <a:rPr lang="de-DE" sz="4400" dirty="0">
                <a:solidFill>
                  <a:srgbClr val="7030A0"/>
                </a:solidFill>
              </a:rPr>
              <a:t>0676 – 84 69 09 308</a:t>
            </a:r>
            <a:br>
              <a:rPr lang="de-DE" sz="4400" dirty="0">
                <a:solidFill>
                  <a:srgbClr val="7030A0"/>
                </a:solidFill>
              </a:rPr>
            </a:br>
            <a:br>
              <a:rPr lang="de-DE" sz="4400" dirty="0">
                <a:solidFill>
                  <a:srgbClr val="7030A0"/>
                </a:solidFill>
              </a:rPr>
            </a:br>
            <a:endParaRPr lang="de-DE" sz="4400" dirty="0">
              <a:solidFill>
                <a:srgbClr val="7030A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8D782E9-0846-4EE0-88A5-F61E7440F829}"/>
              </a:ext>
            </a:extLst>
          </p:cNvPr>
          <p:cNvSpPr/>
          <p:nvPr/>
        </p:nvSpPr>
        <p:spPr>
          <a:xfrm>
            <a:off x="7821802" y="2031670"/>
            <a:ext cx="129025" cy="6229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de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052" name="Picture 4" descr="Signal &gt;&gt; Privat">
            <a:extLst>
              <a:ext uri="{FF2B5EF4-FFF2-40B4-BE49-F238E27FC236}">
                <a16:creationId xmlns:a16="http://schemas.microsoft.com/office/drawing/2014/main" id="{05524E3F-8366-4750-8DF8-F809CCDF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02" y="325275"/>
            <a:ext cx="6786933" cy="226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EA490FA-278C-4D44-ACDD-52E8B2624AC4}"/>
              </a:ext>
            </a:extLst>
          </p:cNvPr>
          <p:cNvSpPr/>
          <p:nvPr/>
        </p:nvSpPr>
        <p:spPr>
          <a:xfrm rot="2198825">
            <a:off x="7003263" y="1710422"/>
            <a:ext cx="4864571" cy="175432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…ab jetzt schon möglich, wenn gewünscht</a:t>
            </a:r>
          </a:p>
        </p:txBody>
      </p:sp>
    </p:spTree>
    <p:extLst>
      <p:ext uri="{BB962C8B-B14F-4D97-AF65-F5344CB8AC3E}">
        <p14:creationId xmlns:p14="http://schemas.microsoft.com/office/powerpoint/2010/main" val="197872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676C3-763A-4A9A-8687-ED354DFC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830" y="2409150"/>
            <a:ext cx="8534400" cy="1507067"/>
          </a:xfrm>
        </p:spPr>
        <p:txBody>
          <a:bodyPr/>
          <a:lstStyle/>
          <a:p>
            <a:r>
              <a:rPr lang="de-DE" dirty="0">
                <a:solidFill>
                  <a:srgbClr val="7030A0"/>
                </a:solidFill>
              </a:rPr>
              <a:t>Elternfragen</a:t>
            </a:r>
          </a:p>
        </p:txBody>
      </p:sp>
    </p:spTree>
    <p:extLst>
      <p:ext uri="{BB962C8B-B14F-4D97-AF65-F5344CB8AC3E}">
        <p14:creationId xmlns:p14="http://schemas.microsoft.com/office/powerpoint/2010/main" val="384458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613FAC6-A9CB-42BB-AEC4-6D64F93B4713}"/>
              </a:ext>
            </a:extLst>
          </p:cNvPr>
          <p:cNvSpPr/>
          <p:nvPr/>
        </p:nvSpPr>
        <p:spPr>
          <a:xfrm>
            <a:off x="374151" y="1138535"/>
            <a:ext cx="11277446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5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Danke!</a:t>
            </a:r>
          </a:p>
        </p:txBody>
      </p:sp>
    </p:spTree>
    <p:extLst>
      <p:ext uri="{BB962C8B-B14F-4D97-AF65-F5344CB8AC3E}">
        <p14:creationId xmlns:p14="http://schemas.microsoft.com/office/powerpoint/2010/main" val="202827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8E3C1-40AD-48CB-A7D0-8959E6B8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Ich wünsche euch einen schönen Abend!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7509480-7184-490B-89F3-11A173D0EA25}"/>
              </a:ext>
            </a:extLst>
          </p:cNvPr>
          <p:cNvSpPr/>
          <p:nvPr/>
        </p:nvSpPr>
        <p:spPr>
          <a:xfrm>
            <a:off x="613063" y="2229267"/>
            <a:ext cx="91852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de-DE" sz="6000" dirty="0">
                <a:solidFill>
                  <a:srgbClr val="FF0000"/>
                </a:solidFill>
              </a:rPr>
              <a:t>祝</a:t>
            </a:r>
            <a:r>
              <a:rPr lang="ja-JP" altLang="de-DE" sz="6000" dirty="0">
                <a:solidFill>
                  <a:srgbClr val="FF0000"/>
                </a:solidFill>
              </a:rPr>
              <a:t>我</a:t>
            </a:r>
            <a:r>
              <a:rPr lang="zh-TW" altLang="de-DE" sz="6000" dirty="0">
                <a:solidFill>
                  <a:srgbClr val="FF0000"/>
                </a:solidFill>
              </a:rPr>
              <a:t>您有一個美好的夜晚</a:t>
            </a:r>
            <a:endParaRPr lang="de-DE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3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9A519D6-1808-4E2D-9BF1-EFB8CB0D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47260"/>
            <a:ext cx="8282609" cy="621195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AF2E236-AFC4-4F68-B782-69BE06C5EE39}"/>
              </a:ext>
            </a:extLst>
          </p:cNvPr>
          <p:cNvSpPr/>
          <p:nvPr/>
        </p:nvSpPr>
        <p:spPr>
          <a:xfrm rot="16200000">
            <a:off x="-1452108" y="3091573"/>
            <a:ext cx="4812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1. Besuchstag</a:t>
            </a:r>
          </a:p>
        </p:txBody>
      </p:sp>
    </p:spTree>
    <p:extLst>
      <p:ext uri="{BB962C8B-B14F-4D97-AF65-F5344CB8AC3E}">
        <p14:creationId xmlns:p14="http://schemas.microsoft.com/office/powerpoint/2010/main" val="1877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6246" y="193627"/>
            <a:ext cx="10126888" cy="1507067"/>
          </a:xfrm>
        </p:spPr>
        <p:txBody>
          <a:bodyPr/>
          <a:lstStyle/>
          <a:p>
            <a:r>
              <a:rPr lang="de-AT" dirty="0">
                <a:solidFill>
                  <a:srgbClr val="7030A0"/>
                </a:solidFill>
              </a:rPr>
              <a:t>Unsere Schule im Schuljahr 2024/25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0230" y="1577009"/>
            <a:ext cx="8534400" cy="4881664"/>
          </a:xfrm>
        </p:spPr>
        <p:txBody>
          <a:bodyPr>
            <a:normAutofit/>
          </a:bodyPr>
          <a:lstStyle/>
          <a:p>
            <a:r>
              <a:rPr lang="de-AT" dirty="0"/>
              <a:t>Die VS Stanz wird im kommenden Schuljahr wieder als zweiklassige Volksschule geführt. (Erklärung)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br>
              <a:rPr lang="de-AT" dirty="0"/>
            </a:br>
            <a:br>
              <a:rPr lang="de-AT" dirty="0"/>
            </a:br>
            <a:br>
              <a:rPr lang="de-AT" dirty="0"/>
            </a:br>
            <a:br>
              <a:rPr lang="de-AT" dirty="0"/>
            </a:br>
            <a:br>
              <a:rPr lang="de-AT" dirty="0"/>
            </a:br>
            <a:br>
              <a:rPr lang="de-AT" dirty="0"/>
            </a:br>
            <a:br>
              <a:rPr lang="de-AT" dirty="0"/>
            </a:br>
            <a:r>
              <a:rPr lang="de-AT" dirty="0"/>
              <a:t>Stefanie Theiner, Anita Vöhl-Mader und ich unterrichten auch in der 1. Stufe.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B682423-55A4-989C-D17E-187F5D0A6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97831"/>
              </p:ext>
            </p:extLst>
          </p:nvPr>
        </p:nvGraphicFramePr>
        <p:xfrm>
          <a:off x="993430" y="3627473"/>
          <a:ext cx="8128000" cy="1752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934648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264046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1. Klasse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2. Klasse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8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1. und 2. Stufe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 Und 4. Stufe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906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8 Kinder – 1. Stufe</a:t>
                      </a:r>
                    </a:p>
                    <a:p>
                      <a:r>
                        <a:rPr lang="de-DE" dirty="0"/>
                        <a:t>8 Kinder – 2. Stufe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 Kinder – 3. Stufe</a:t>
                      </a:r>
                      <a:br>
                        <a:rPr lang="de-DE" dirty="0"/>
                      </a:br>
                      <a:r>
                        <a:rPr lang="de-DE" dirty="0"/>
                        <a:t>5 Kinder – 4. Stufe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125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Martina Schnitzler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Silvia Schweisgut Wolf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396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7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2846" y="251071"/>
            <a:ext cx="8534400" cy="1507067"/>
          </a:xfrm>
        </p:spPr>
        <p:txBody>
          <a:bodyPr/>
          <a:lstStyle/>
          <a:p>
            <a:r>
              <a:rPr lang="de-AT" dirty="0"/>
              <a:t>Wichtige Infos für die </a:t>
            </a:r>
            <a:br>
              <a:rPr lang="de-AT" dirty="0"/>
            </a:br>
            <a:r>
              <a:rPr lang="de-AT" dirty="0"/>
              <a:t>1. Schulwoche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32179" y="1569892"/>
            <a:ext cx="9372600" cy="3211834"/>
          </a:xfrm>
        </p:spPr>
        <p:txBody>
          <a:bodyPr>
            <a:noAutofit/>
          </a:bodyPr>
          <a:lstStyle/>
          <a:p>
            <a:endParaRPr lang="de-AT" sz="2800" dirty="0"/>
          </a:p>
          <a:p>
            <a:endParaRPr lang="de-AT" sz="2800" dirty="0">
              <a:solidFill>
                <a:srgbClr val="7030A0"/>
              </a:solidFill>
            </a:endParaRPr>
          </a:p>
          <a:p>
            <a:endParaRPr lang="de-AT" sz="2800" b="1" dirty="0"/>
          </a:p>
          <a:p>
            <a:r>
              <a:rPr lang="de-AT" sz="2800" b="1" dirty="0"/>
              <a:t>Schuljahr 2024/25</a:t>
            </a:r>
            <a:br>
              <a:rPr lang="de-AT" sz="2800" dirty="0"/>
            </a:br>
            <a:r>
              <a:rPr lang="de-AT" sz="2800" dirty="0"/>
              <a:t>Schulbeginn – Montag, 9. September, 7:45 Uhr</a:t>
            </a:r>
            <a:br>
              <a:rPr lang="de-AT" sz="2800" dirty="0"/>
            </a:br>
            <a:r>
              <a:rPr lang="de-AT" sz="2800" dirty="0"/>
              <a:t>Unterrichtsende 11:30 Uhr</a:t>
            </a:r>
          </a:p>
          <a:p>
            <a:r>
              <a:rPr lang="de-AT" sz="2800" dirty="0"/>
              <a:t>Bereits ab Dienstag, 10. September, versuchen wir nach dem Stundenplan zu unterrichten.</a:t>
            </a:r>
          </a:p>
          <a:p>
            <a:r>
              <a:rPr lang="de-AT" sz="2800" dirty="0"/>
              <a:t>Eventuell wird auch schon der Herbstwandertag in der ersten Woche abgehalten</a:t>
            </a:r>
          </a:p>
          <a:p>
            <a:r>
              <a:rPr lang="de-AT" sz="2800" dirty="0"/>
              <a:t>Eröffnungswortgottesdienst ist noch offen – wird über die Webseite bekannt gegeben.</a:t>
            </a:r>
          </a:p>
        </p:txBody>
      </p:sp>
    </p:spTree>
    <p:extLst>
      <p:ext uri="{BB962C8B-B14F-4D97-AF65-F5344CB8AC3E}">
        <p14:creationId xmlns:p14="http://schemas.microsoft.com/office/powerpoint/2010/main" val="304582431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63">
            <a:extLst>
              <a:ext uri="{FF2B5EF4-FFF2-40B4-BE49-F238E27FC236}">
                <a16:creationId xmlns:a16="http://schemas.microsoft.com/office/drawing/2014/main" id="{F94D49AA-9F37-44B9-96E0-04EDD3198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5">
            <a:extLst>
              <a:ext uri="{FF2B5EF4-FFF2-40B4-BE49-F238E27FC236}">
                <a16:creationId xmlns:a16="http://schemas.microsoft.com/office/drawing/2014/main" id="{3C040A25-E89D-4C07-8F3A-4488FDC80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7">
            <a:extLst>
              <a:ext uri="{FF2B5EF4-FFF2-40B4-BE49-F238E27FC236}">
                <a16:creationId xmlns:a16="http://schemas.microsoft.com/office/drawing/2014/main" id="{CAFBD161-57CB-4CF9-B3BD-FE3C2B699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69">
            <a:extLst>
              <a:ext uri="{FF2B5EF4-FFF2-40B4-BE49-F238E27FC236}">
                <a16:creationId xmlns:a16="http://schemas.microsoft.com/office/drawing/2014/main" id="{B76076F8-5E8C-402A-A299-C0F6ED7E5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71">
            <a:extLst>
              <a:ext uri="{FF2B5EF4-FFF2-40B4-BE49-F238E27FC236}">
                <a16:creationId xmlns:a16="http://schemas.microsoft.com/office/drawing/2014/main" id="{F5EB3E53-5C09-47B5-AFA2-9195087E0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9" name="Rectangle 73">
            <a:extLst>
              <a:ext uri="{FF2B5EF4-FFF2-40B4-BE49-F238E27FC236}">
                <a16:creationId xmlns:a16="http://schemas.microsoft.com/office/drawing/2014/main" id="{8122EBFF-C2BD-4A58-984E-452493EDA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 err="1"/>
              <a:t>Stunden</a:t>
            </a:r>
            <a:r>
              <a:rPr lang="en-US" sz="3400" dirty="0"/>
              <a:t> – </a:t>
            </a:r>
            <a:r>
              <a:rPr lang="en-US" sz="3400" dirty="0" err="1"/>
              <a:t>Anzahl</a:t>
            </a:r>
            <a:r>
              <a:rPr lang="en-US" sz="3400" dirty="0"/>
              <a:t>/</a:t>
            </a:r>
            <a:r>
              <a:rPr lang="en-US" sz="3400" dirty="0" err="1"/>
              <a:t>Woche</a:t>
            </a:r>
            <a:endParaRPr lang="en-US" sz="3400" dirty="0"/>
          </a:p>
        </p:txBody>
      </p:sp>
      <p:sp>
        <p:nvSpPr>
          <p:cNvPr id="90" name="Snip Diagonal Corner Rectangle 6">
            <a:extLst>
              <a:ext uri="{FF2B5EF4-FFF2-40B4-BE49-F238E27FC236}">
                <a16:creationId xmlns:a16="http://schemas.microsoft.com/office/drawing/2014/main" id="{197F1B16-5747-47B5-B3FF-6691B1BEF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12AA79C-6292-2C1A-237F-2837562E3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17" y="828675"/>
            <a:ext cx="5767973" cy="4905375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39AF2E38-17AB-4826-85E9-A8F727F67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420580A-9A34-4EA1-B3AE-543720D126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2012754-5EEE-4A79-BB60-5F4581E6E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FE4574A-4294-4A29-BB7F-E64584CED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4B178FB-D872-4445-9A9D-88A66E07F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F37C0FB-AFA7-4F60-BA74-FAC5714BC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51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CE69C-00DB-47BC-A666-201A52661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80" y="298104"/>
            <a:ext cx="8534400" cy="1507067"/>
          </a:xfrm>
        </p:spPr>
        <p:txBody>
          <a:bodyPr/>
          <a:lstStyle/>
          <a:p>
            <a:r>
              <a:rPr lang="de-DE" dirty="0">
                <a:solidFill>
                  <a:srgbClr val="7030A0"/>
                </a:solidFill>
              </a:rPr>
              <a:t>Möglicher Stundenplan (wird ev. noch verändert)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606FD9-09CF-4846-8D3E-042917833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909" y="2332950"/>
            <a:ext cx="7236815" cy="302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6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9DF24-0EA1-424A-84FD-1AEE82A49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82973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7030A0"/>
                </a:solidFill>
              </a:rPr>
              <a:t>Schulstart - so kann er gelingen</a:t>
            </a:r>
            <a:br>
              <a:rPr lang="de-DE" dirty="0">
                <a:solidFill>
                  <a:srgbClr val="7030A0"/>
                </a:solidFill>
              </a:rPr>
            </a:br>
            <a:r>
              <a:rPr lang="de-DE" dirty="0">
                <a:solidFill>
                  <a:srgbClr val="7030A0"/>
                </a:solidFill>
              </a:rPr>
              <a:t>Mithilfe der Eltern</a:t>
            </a:r>
            <a:br>
              <a:rPr lang="de-DE" dirty="0">
                <a:solidFill>
                  <a:srgbClr val="7030A0"/>
                </a:solidFill>
              </a:rPr>
            </a:b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AB7926-6C61-4A4E-945D-C37EBD974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84" y="1855282"/>
            <a:ext cx="8534400" cy="3615267"/>
          </a:xfrm>
        </p:spPr>
        <p:txBody>
          <a:bodyPr/>
          <a:lstStyle/>
          <a:p>
            <a:r>
              <a:rPr lang="de-DE" dirty="0"/>
              <a:t>Kinder lernen die Lehrpersonen möglichst schon vor dem Schulbeginn kennen – Schnuppervormittage waren sehr nett</a:t>
            </a:r>
          </a:p>
          <a:p>
            <a:r>
              <a:rPr lang="de-DE" dirty="0"/>
              <a:t>Schulleiter besucht die Kinder regelmäßig im KG </a:t>
            </a:r>
          </a:p>
          <a:p>
            <a:r>
              <a:rPr lang="de-DE" dirty="0"/>
              <a:t>Eltern sprechen zuhause positiv über die Schule und das Lernen. Sie drohen nicht damit „Warte nur, ……“</a:t>
            </a:r>
          </a:p>
          <a:p>
            <a:r>
              <a:rPr lang="de-DE" dirty="0"/>
              <a:t>Eltern/Großeltern erzählen positiv von ihrer eigenen Schulzeit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508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BDC58E0AEFA5429D7681429008CB2C" ma:contentTypeVersion="15" ma:contentTypeDescription="Ein neues Dokument erstellen." ma:contentTypeScope="" ma:versionID="7216ec694175b4f815a691514c0572e6">
  <xsd:schema xmlns:xsd="http://www.w3.org/2001/XMLSchema" xmlns:xs="http://www.w3.org/2001/XMLSchema" xmlns:p="http://schemas.microsoft.com/office/2006/metadata/properties" xmlns:ns3="8c5fa4f2-934d-4893-a5e4-b771254805ee" xmlns:ns4="cba2dfb0-1a23-4712-9eb8-fe31ec57ef57" targetNamespace="http://schemas.microsoft.com/office/2006/metadata/properties" ma:root="true" ma:fieldsID="6ccd3a8a3ce01dc82a26171421a6fc9b" ns3:_="" ns4:_="">
    <xsd:import namespace="8c5fa4f2-934d-4893-a5e4-b771254805ee"/>
    <xsd:import namespace="cba2dfb0-1a23-4712-9eb8-fe31ec57ef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fa4f2-934d-4893-a5e4-b771254805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2dfb0-1a23-4712-9eb8-fe31ec57ef5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c5fa4f2-934d-4893-a5e4-b771254805e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8342D8-812F-4CB0-B436-56AA7031F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5fa4f2-934d-4893-a5e4-b771254805ee"/>
    <ds:schemaRef ds:uri="cba2dfb0-1a23-4712-9eb8-fe31ec57ef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201979-AF7C-4E0F-9365-56E26C9BD07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cba2dfb0-1a23-4712-9eb8-fe31ec57ef57"/>
    <ds:schemaRef ds:uri="8c5fa4f2-934d-4893-a5e4-b771254805ee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E6048D6-B2C4-4599-924A-8645D560A0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738</Words>
  <Application>Microsoft Office PowerPoint</Application>
  <PresentationFormat>Breitbild</PresentationFormat>
  <Paragraphs>100</Paragraphs>
  <Slides>23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1" baseType="lpstr">
      <vt:lpstr>メイリオ</vt:lpstr>
      <vt:lpstr>微軟正黑體</vt:lpstr>
      <vt:lpstr>Blackadder ITC</vt:lpstr>
      <vt:lpstr>Century Gothic</vt:lpstr>
      <vt:lpstr>Euphemia</vt:lpstr>
      <vt:lpstr>Wingdings</vt:lpstr>
      <vt:lpstr>Wingdings 3</vt:lpstr>
      <vt:lpstr>Segment</vt:lpstr>
      <vt:lpstr>Infoabend</vt:lpstr>
      <vt:lpstr>PowerPoint-Präsentation</vt:lpstr>
      <vt:lpstr>Ich wünsche euch einen schönen Abend!</vt:lpstr>
      <vt:lpstr>PowerPoint-Präsentation</vt:lpstr>
      <vt:lpstr>Unsere Schule im Schuljahr 2024/25</vt:lpstr>
      <vt:lpstr>Wichtige Infos für die  1. Schulwoche</vt:lpstr>
      <vt:lpstr>Stunden – Anzahl/Woche</vt:lpstr>
      <vt:lpstr>Möglicher Stundenplan (wird ev. noch verändert)</vt:lpstr>
      <vt:lpstr>Schulstart - so kann er gelingen Mithilfe der Eltern </vt:lpstr>
      <vt:lpstr>…wie können die Eltern mithelfen?</vt:lpstr>
      <vt:lpstr>….wie können Eltern mithelfen</vt:lpstr>
      <vt:lpstr>Hefte und bücher Lese-zusatzhefte wurden bestellt</vt:lpstr>
      <vt:lpstr>Das besorgen bitte die Eltern</vt:lpstr>
      <vt:lpstr>Notengebung/Bewertung</vt:lpstr>
      <vt:lpstr>Wofür wir noch stehen</vt:lpstr>
      <vt:lpstr>Schulticket anfordern! „Stampfle-kinder!“</vt:lpstr>
      <vt:lpstr>Informationsplattform Wichtige Info, Newseinträge und Termine</vt:lpstr>
      <vt:lpstr>ELTERNVERTRETER+INNEN  Wahl</vt:lpstr>
      <vt:lpstr>Schulische Tagesbetreuung</vt:lpstr>
      <vt:lpstr>Datenkontrolle!</vt:lpstr>
      <vt:lpstr>Kommunikationsplattformen Handynummer Schule (Egon) 0676 – 84 69 09 308  </vt:lpstr>
      <vt:lpstr>Elternfragen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2024-05-28T06:01:07Z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  <property fmtid="{D5CDD505-2E9C-101B-9397-08002B2CF9AE}" pid="3" name="ContentTypeId">
    <vt:lpwstr>0x010100A1BDC58E0AEFA5429D7681429008CB2C</vt:lpwstr>
  </property>
</Properties>
</file>